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349" r:id="rId5"/>
    <p:sldId id="336" r:id="rId6"/>
    <p:sldId id="381" r:id="rId7"/>
    <p:sldId id="790" r:id="rId8"/>
    <p:sldId id="333" r:id="rId9"/>
    <p:sldId id="384" r:id="rId10"/>
    <p:sldId id="331" r:id="rId11"/>
    <p:sldId id="791" r:id="rId12"/>
    <p:sldId id="787" r:id="rId13"/>
    <p:sldId id="786" r:id="rId14"/>
    <p:sldId id="792" r:id="rId15"/>
    <p:sldId id="783" r:id="rId16"/>
    <p:sldId id="784" r:id="rId17"/>
    <p:sldId id="788" r:id="rId18"/>
    <p:sldId id="793" r:id="rId19"/>
    <p:sldId id="263" r:id="rId20"/>
    <p:sldId id="782" r:id="rId21"/>
    <p:sldId id="386" r:id="rId22"/>
  </p:sldIdLst>
  <p:sldSz cx="20104100" cy="11309350"/>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46C1F-6227-A88B-58E5-CCBD4D2B4286}" name="Jean Ho" initials="JH" userId="S::JHo@ceo.lacounty.gov::5b4dbe4e-ed20-44ca-ad5a-820deccd5f2c" providerId="AD"/>
  <p188:author id="{8A99BEDB-C831-1175-A6FA-58F7E2D51558}" name="Andrea Iloulian" initials="AI" userId="S::AIloulian@ceo.lacounty.gov::b0364f7b-29cb-401c-87c1-106a331a63dd" providerId="AD"/>
  <p188:author id="{22DD18DE-C3A2-A78C-88FA-F543018228CA}" name="Onnie Williams III" initials="OWI" userId="S::OWilliams@ceo.lacounty.gov::3d092e69-7f54-41b1-873c-d8d346187b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en Bedrosian" initials="AB" lastIdx="1" clrIdx="0">
    <p:extLst>
      <p:ext uri="{19B8F6BF-5375-455C-9EA6-DF929625EA0E}">
        <p15:presenceInfo xmlns:p15="http://schemas.microsoft.com/office/powerpoint/2012/main" userId="S::ABedrosian@ceo.lacounty.gov::f991770f-4a29-44ea-bd26-f0b997ddec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AD3"/>
    <a:srgbClr val="FFFF99"/>
    <a:srgbClr val="FFFFFF"/>
    <a:srgbClr val="A97FB8"/>
    <a:srgbClr val="4DC4DD"/>
    <a:srgbClr val="FFAB00"/>
    <a:srgbClr val="4881C1"/>
    <a:srgbClr val="00AE81"/>
    <a:srgbClr val="F46900"/>
    <a:srgbClr val="2E5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C46BB-DB65-4239-88F6-4D41BE91D93A}" v="33" dt="2023-10-10T00:43:51.6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75" autoAdjust="0"/>
    <p:restoredTop sz="96357" autoAdjust="0"/>
  </p:normalViewPr>
  <p:slideViewPr>
    <p:cSldViewPr snapToGrid="0">
      <p:cViewPr varScale="1">
        <p:scale>
          <a:sx n="66" d="100"/>
          <a:sy n="66" d="100"/>
        </p:scale>
        <p:origin x="198" y="306"/>
      </p:cViewPr>
      <p:guideLst>
        <p:guide orient="horz" pos="2880"/>
        <p:guide pos="2160"/>
      </p:guideLst>
    </p:cSldViewPr>
  </p:slideViewPr>
  <p:notesTextViewPr>
    <p:cViewPr>
      <p:scale>
        <a:sx n="1" d="1"/>
        <a:sy n="1" d="1"/>
      </p:scale>
      <p:origin x="0" y="0"/>
    </p:cViewPr>
  </p:notesTextViewPr>
  <p:notesViewPr>
    <p:cSldViewPr snapToGrid="0">
      <p:cViewPr varScale="1">
        <p:scale>
          <a:sx n="100" d="100"/>
          <a:sy n="100" d="100"/>
        </p:scale>
        <p:origin x="367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491" cy="466501"/>
          </a:xfrm>
          <a:prstGeom prst="rect">
            <a:avLst/>
          </a:prstGeom>
        </p:spPr>
        <p:txBody>
          <a:bodyPr vert="horz" lIns="47535" tIns="23768" rIns="47535" bIns="23768" rtlCol="0"/>
          <a:lstStyle>
            <a:lvl1pPr algn="l">
              <a:defRPr sz="600" b="1">
                <a:latin typeface="Montserrat" pitchFamily="2" charset="0"/>
              </a:defRPr>
            </a:lvl1pPr>
          </a:lstStyle>
          <a:p>
            <a:r>
              <a:rPr lang="en-US"/>
              <a:t>CARE Court Overview – Speaker Notes</a:t>
            </a:r>
          </a:p>
        </p:txBody>
      </p:sp>
      <p:sp>
        <p:nvSpPr>
          <p:cNvPr id="4" name="Slide Image Placeholder 3"/>
          <p:cNvSpPr>
            <a:spLocks noGrp="1" noRot="1" noChangeAspect="1"/>
          </p:cNvSpPr>
          <p:nvPr>
            <p:ph type="sldImg" idx="2"/>
          </p:nvPr>
        </p:nvSpPr>
        <p:spPr>
          <a:xfrm>
            <a:off x="720725" y="1163638"/>
            <a:ext cx="5581650" cy="3141662"/>
          </a:xfrm>
          <a:prstGeom prst="rect">
            <a:avLst/>
          </a:prstGeom>
          <a:noFill/>
          <a:ln w="12700">
            <a:solidFill>
              <a:prstClr val="black"/>
            </a:solidFill>
          </a:ln>
        </p:spPr>
        <p:txBody>
          <a:bodyPr vert="horz" lIns="47535" tIns="23768" rIns="47535" bIns="23768" rtlCol="0" anchor="ctr"/>
          <a:lstStyle/>
          <a:p>
            <a:endParaRPr lang="en-US"/>
          </a:p>
        </p:txBody>
      </p:sp>
      <p:sp>
        <p:nvSpPr>
          <p:cNvPr id="5" name="Notes Placeholder 4"/>
          <p:cNvSpPr>
            <a:spLocks noGrp="1"/>
          </p:cNvSpPr>
          <p:nvPr>
            <p:ph type="body" sz="quarter" idx="3"/>
          </p:nvPr>
        </p:nvSpPr>
        <p:spPr>
          <a:xfrm>
            <a:off x="702088" y="4479449"/>
            <a:ext cx="5618924" cy="3666667"/>
          </a:xfrm>
          <a:prstGeom prst="rect">
            <a:avLst/>
          </a:prstGeom>
        </p:spPr>
        <p:txBody>
          <a:bodyPr vert="horz" lIns="47535" tIns="23768" rIns="47535" bIns="23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7946" y="8842601"/>
            <a:ext cx="3043491" cy="466499"/>
          </a:xfrm>
          <a:prstGeom prst="rect">
            <a:avLst/>
          </a:prstGeom>
        </p:spPr>
        <p:txBody>
          <a:bodyPr vert="horz" lIns="47535" tIns="23768" rIns="47535" bIns="23768" rtlCol="0" anchor="b"/>
          <a:lstStyle>
            <a:lvl1pPr algn="r">
              <a:defRPr sz="600"/>
            </a:lvl1pPr>
          </a:lstStyle>
          <a:p>
            <a:fld id="{03EEA48A-82F1-4FA4-AEA2-E0C5EA055538}" type="slidenum">
              <a:rPr lang="en-US" smtClean="0"/>
              <a:t>‹#›</a:t>
            </a:fld>
            <a:endParaRPr lang="en-US"/>
          </a:p>
        </p:txBody>
      </p:sp>
    </p:spTree>
    <p:extLst>
      <p:ext uri="{BB962C8B-B14F-4D97-AF65-F5344CB8AC3E}">
        <p14:creationId xmlns:p14="http://schemas.microsoft.com/office/powerpoint/2010/main" val="105108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EA48A-82F1-4FA4-AEA2-E0C5EA055538}" type="slidenum">
              <a:rPr lang="en-US" smtClean="0"/>
              <a:t>2</a:t>
            </a:fld>
            <a:endParaRPr lang="en-US"/>
          </a:p>
        </p:txBody>
      </p:sp>
      <p:sp>
        <p:nvSpPr>
          <p:cNvPr id="6" name="Notes Placeholder 5">
            <a:extLst>
              <a:ext uri="{FF2B5EF4-FFF2-40B4-BE49-F238E27FC236}">
                <a16:creationId xmlns:a16="http://schemas.microsoft.com/office/drawing/2014/main" id="{240CCDDF-B167-EE95-B8EA-84DA34BA3EC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8998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EA48A-82F1-4FA4-AEA2-E0C5EA055538}"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26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EA48A-82F1-4FA4-AEA2-E0C5EA055538}"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CE91771-EF7A-AFBB-1D55-0494956D97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386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EA48A-82F1-4FA4-AEA2-E0C5EA055538}"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CE91771-EF7A-AFBB-1D55-0494956D97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2257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EA48A-82F1-4FA4-AEA2-E0C5EA055538}" type="slidenum">
              <a:rPr lang="en-US" smtClean="0"/>
              <a:t>5</a:t>
            </a:fld>
            <a:endParaRPr lang="en-US"/>
          </a:p>
        </p:txBody>
      </p:sp>
      <p:sp>
        <p:nvSpPr>
          <p:cNvPr id="6" name="Notes Placeholder 5">
            <a:extLst>
              <a:ext uri="{FF2B5EF4-FFF2-40B4-BE49-F238E27FC236}">
                <a16:creationId xmlns:a16="http://schemas.microsoft.com/office/drawing/2014/main" id="{841FE734-ADF4-F3FF-94E4-E1A94BCFD0F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2765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EA48A-82F1-4FA4-AEA2-E0C5EA055538}" type="slidenum">
              <a:rPr lang="en-US" smtClean="0"/>
              <a:t>6</a:t>
            </a:fld>
            <a:endParaRPr lang="en-US"/>
          </a:p>
        </p:txBody>
      </p:sp>
      <p:sp>
        <p:nvSpPr>
          <p:cNvPr id="6" name="Notes Placeholder 5">
            <a:extLst>
              <a:ext uri="{FF2B5EF4-FFF2-40B4-BE49-F238E27FC236}">
                <a16:creationId xmlns:a16="http://schemas.microsoft.com/office/drawing/2014/main" id="{F9B9F5FD-ED87-C0BE-3E22-C653AC5456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6936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EA48A-82F1-4FA4-AEA2-E0C5EA055538}" type="slidenum">
              <a:rPr lang="en-US" smtClean="0"/>
              <a:t>7</a:t>
            </a:fld>
            <a:endParaRPr lang="en-US"/>
          </a:p>
        </p:txBody>
      </p:sp>
      <p:sp>
        <p:nvSpPr>
          <p:cNvPr id="6" name="Notes Placeholder 5">
            <a:extLst>
              <a:ext uri="{FF2B5EF4-FFF2-40B4-BE49-F238E27FC236}">
                <a16:creationId xmlns:a16="http://schemas.microsoft.com/office/drawing/2014/main" id="{4F917C2C-ADD6-9DAE-E536-0C0D824242B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721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EA48A-82F1-4FA4-AEA2-E0C5EA055538}" type="slidenum">
              <a:rPr lang="en-US" smtClean="0"/>
              <a:t>12</a:t>
            </a:fld>
            <a:endParaRPr lang="en-US"/>
          </a:p>
        </p:txBody>
      </p:sp>
      <p:sp>
        <p:nvSpPr>
          <p:cNvPr id="6" name="Notes Placeholder 5">
            <a:extLst>
              <a:ext uri="{FF2B5EF4-FFF2-40B4-BE49-F238E27FC236}">
                <a16:creationId xmlns:a16="http://schemas.microsoft.com/office/drawing/2014/main" id="{F6476A4B-30A9-DA0F-3112-CEA203C054E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4758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EA48A-82F1-4FA4-AEA2-E0C5EA055538}" type="slidenum">
              <a:rPr lang="en-US" smtClean="0"/>
              <a:t>13</a:t>
            </a:fld>
            <a:endParaRPr lang="en-US"/>
          </a:p>
        </p:txBody>
      </p:sp>
      <p:sp>
        <p:nvSpPr>
          <p:cNvPr id="6" name="Notes Placeholder 5">
            <a:extLst>
              <a:ext uri="{FF2B5EF4-FFF2-40B4-BE49-F238E27FC236}">
                <a16:creationId xmlns:a16="http://schemas.microsoft.com/office/drawing/2014/main" id="{6BEF4514-95E0-738D-7836-535CE8BFFF27}"/>
              </a:ext>
            </a:extLst>
          </p:cNvPr>
          <p:cNvSpPr>
            <a:spLocks noGrp="1"/>
          </p:cNvSpPr>
          <p:nvPr>
            <p:ph type="body" sz="quarter" idx="3"/>
          </p:nvPr>
        </p:nvSpPr>
        <p:spPr/>
        <p:txBody>
          <a:bodyPr/>
          <a:lstStyle/>
          <a:p>
            <a:pPr marL="0" marR="0" lvl="0" indent="0" algn="l" rtl="0" eaLnBrk="1" fontAlgn="auto" latinLnBrk="0" hangingPunct="1">
              <a:lnSpc>
                <a:spcPct val="107000"/>
              </a:lnSpc>
              <a:spcBef>
                <a:spcPts val="1200"/>
              </a:spcBef>
              <a:spcAft>
                <a:spcPts val="0"/>
              </a:spcAft>
              <a:buClrTx/>
              <a:buSzTx/>
              <a:buFontTx/>
              <a:buNone/>
            </a:pPr>
            <a:r>
              <a:rPr lang="en-US" sz="1200" b="1" i="1" u="sng" dirty="0">
                <a:solidFill>
                  <a:schemeClr val="dk1"/>
                </a:solidFill>
                <a:effectLst/>
                <a:highlight>
                  <a:srgbClr val="FFFF00"/>
                </a:highlight>
                <a:latin typeface="+mj-lt"/>
                <a:ea typeface="+mn-ea"/>
                <a:cs typeface="Calibri"/>
              </a:rPr>
              <a:t>SAPC navigation includes:</a:t>
            </a:r>
          </a:p>
          <a:p>
            <a:pPr marL="285750" marR="0" lvl="0" indent="-285750" algn="l" defTabSz="914400" rtl="0" eaLnBrk="1" fontAlgn="auto" latinLnBrk="0" hangingPunct="1">
              <a:lnSpc>
                <a:spcPct val="107000"/>
              </a:lnSpc>
              <a:spcBef>
                <a:spcPts val="300"/>
              </a:spcBef>
              <a:spcAft>
                <a:spcPts val="0"/>
              </a:spcAft>
              <a:buClrTx/>
              <a:buSzTx/>
              <a:buFont typeface="Arial" panose="020B0604020202020204" pitchFamily="34" charset="0"/>
              <a:buChar char="•"/>
              <a:tabLst/>
              <a:defRPr/>
            </a:pPr>
            <a:r>
              <a:rPr lang="en-US" sz="1200" b="1" dirty="0">
                <a:solidFill>
                  <a:schemeClr val="dk1"/>
                </a:solidFill>
                <a:effectLst/>
                <a:highlight>
                  <a:srgbClr val="FFFF00"/>
                </a:highlight>
                <a:latin typeface="+mj-lt"/>
                <a:ea typeface="+mn-ea"/>
                <a:cs typeface="Calibri"/>
              </a:rPr>
              <a:t>Participant Assistance Funds</a:t>
            </a:r>
            <a:r>
              <a:rPr lang="en-US" sz="1200" dirty="0">
                <a:solidFill>
                  <a:schemeClr val="dk1"/>
                </a:solidFill>
                <a:effectLst/>
                <a:highlight>
                  <a:srgbClr val="FFFF00"/>
                </a:highlight>
                <a:latin typeface="+mj-lt"/>
                <a:ea typeface="+mn-ea"/>
                <a:cs typeface="Calibri"/>
              </a:rPr>
              <a:t> (one-time costs to move in)</a:t>
            </a:r>
          </a:p>
          <a:p>
            <a:endParaRPr lang="en-US" dirty="0"/>
          </a:p>
        </p:txBody>
      </p:sp>
    </p:spTree>
    <p:extLst>
      <p:ext uri="{BB962C8B-B14F-4D97-AF65-F5344CB8AC3E}">
        <p14:creationId xmlns:p14="http://schemas.microsoft.com/office/powerpoint/2010/main" val="92784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HIGHLIGHTS</a:t>
            </a:r>
          </a:p>
          <a:p>
            <a:pPr marL="171450" indent="-171450">
              <a:buFont typeface="Arial" panose="020B0604020202020204" pitchFamily="34" charset="0"/>
              <a:buChar char="•"/>
            </a:pPr>
            <a:r>
              <a:rPr lang="en-US"/>
              <a:t>End this presentation by stepping back </a:t>
            </a:r>
          </a:p>
          <a:p>
            <a:pPr marL="171450" indent="-171450">
              <a:buFont typeface="Arial" panose="020B0604020202020204" pitchFamily="34" charset="0"/>
              <a:buChar char="•"/>
            </a:pPr>
            <a:r>
              <a:rPr lang="en-US"/>
              <a:t>CARE is just one part of a bigger toolkit of programs from DMH</a:t>
            </a:r>
          </a:p>
          <a:p>
            <a:pPr marL="171450" indent="-171450">
              <a:buFont typeface="Arial" panose="020B0604020202020204" pitchFamily="34" charset="0"/>
              <a:buChar char="•"/>
            </a:pPr>
            <a:r>
              <a:rPr lang="en-US"/>
              <a:t>There may be other options that are more suitable</a:t>
            </a:r>
          </a:p>
          <a:p>
            <a:pPr marL="171450" indent="-171450">
              <a:buFont typeface="Arial" panose="020B0604020202020204" pitchFamily="34" charset="0"/>
              <a:buChar char="•"/>
            </a:pPr>
            <a:r>
              <a:rPr lang="en-US"/>
              <a:t>Stress that engagement with DMH is key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EA48A-82F1-4FA4-AEA2-E0C5EA055538}"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824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5C740C1-50D4-4058-0369-66583FBBDCE3}"/>
              </a:ext>
            </a:extLst>
          </p:cNvPr>
          <p:cNvGraphicFramePr>
            <a:graphicFrameLocks noChangeAspect="1"/>
          </p:cNvGraphicFramePr>
          <p:nvPr userDrawn="1">
            <p:custDataLst>
              <p:tags r:id="rId1"/>
            </p:custDataLst>
            <p:extLst>
              <p:ext uri="{D42A27DB-BD31-4B8C-83A1-F6EECF244321}">
                <p14:modId xmlns:p14="http://schemas.microsoft.com/office/powerpoint/2010/main" val="557132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think-cell data - do not delete" hidden="1">
                        <a:extLst>
                          <a:ext uri="{FF2B5EF4-FFF2-40B4-BE49-F238E27FC236}">
                            <a16:creationId xmlns:a16="http://schemas.microsoft.com/office/drawing/2014/main" id="{05C740C1-50D4-4058-0369-66583FBBDC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BFB3FBAE-F6C0-42B5-A78F-07E2CCCC4871}"/>
              </a:ext>
            </a:extLst>
          </p:cNvPr>
          <p:cNvSpPr>
            <a:spLocks noGrp="1"/>
          </p:cNvSpPr>
          <p:nvPr>
            <p:ph type="body" sz="quarter" idx="11"/>
          </p:nvPr>
        </p:nvSpPr>
        <p:spPr>
          <a:xfrm>
            <a:off x="974972" y="8924807"/>
            <a:ext cx="4705716" cy="997068"/>
          </a:xfrm>
        </p:spPr>
        <p:txBody>
          <a:bodyPr anchor="b"/>
          <a:lstStyle>
            <a:lvl1pPr marL="12700" algn="l" defTabSz="914400" rtl="0" eaLnBrk="1" latinLnBrk="0" hangingPunct="1">
              <a:lnSpc>
                <a:spcPct val="100000"/>
              </a:lnSpc>
              <a:spcBef>
                <a:spcPts val="590"/>
              </a:spcBef>
              <a:defRPr lang="en-US" sz="3200" b="1" kern="1200" spc="10" dirty="0" smtClean="0">
                <a:solidFill>
                  <a:srgbClr val="143961"/>
                </a:solidFill>
                <a:latin typeface="Montserrat" panose="00000500000000000000" pitchFamily="2" charset="0"/>
                <a:ea typeface="+mn-ea"/>
                <a:cs typeface="Tahoma"/>
              </a:defRPr>
            </a:lvl1pPr>
          </a:lstStyle>
          <a:p>
            <a:pPr lvl="0"/>
            <a:r>
              <a:rPr lang="en-US"/>
              <a:t>Click to edit Master text styles</a:t>
            </a:r>
          </a:p>
        </p:txBody>
      </p:sp>
      <p:sp>
        <p:nvSpPr>
          <p:cNvPr id="19" name="Title 18">
            <a:extLst>
              <a:ext uri="{FF2B5EF4-FFF2-40B4-BE49-F238E27FC236}">
                <a16:creationId xmlns:a16="http://schemas.microsoft.com/office/drawing/2014/main" id="{A2D7CF6C-930B-4753-A828-CADA1771A851}"/>
              </a:ext>
            </a:extLst>
          </p:cNvPr>
          <p:cNvSpPr>
            <a:spLocks noGrp="1"/>
          </p:cNvSpPr>
          <p:nvPr>
            <p:ph type="title"/>
          </p:nvPr>
        </p:nvSpPr>
        <p:spPr>
          <a:xfrm>
            <a:off x="857758" y="3111789"/>
            <a:ext cx="18906877" cy="1535677"/>
          </a:xfrm>
        </p:spPr>
        <p:txBody>
          <a:bodyPr vert="horz" wrap="square" lIns="0" tIns="12065" rIns="0" bIns="0" rtlCol="0">
            <a:spAutoFit/>
          </a:bodyPr>
          <a:lstStyle>
            <a:lvl1pPr>
              <a:defRPr lang="en-US" sz="9900" spc="-125" dirty="0">
                <a:solidFill>
                  <a:srgbClr val="143961"/>
                </a:solidFill>
              </a:defRPr>
            </a:lvl1pPr>
          </a:lstStyle>
          <a:p>
            <a:pPr marL="12700" lvl="0" algn="l" defTabSz="914400" rtl="0" latinLnBrk="0">
              <a:spcBef>
                <a:spcPts val="90"/>
              </a:spcBef>
            </a:pPr>
            <a:r>
              <a:rPr lang="en-US"/>
              <a:t>Click to edit Master title style</a:t>
            </a:r>
          </a:p>
        </p:txBody>
      </p:sp>
      <p:sp>
        <p:nvSpPr>
          <p:cNvPr id="31" name="Text Placeholder 22">
            <a:extLst>
              <a:ext uri="{FF2B5EF4-FFF2-40B4-BE49-F238E27FC236}">
                <a16:creationId xmlns:a16="http://schemas.microsoft.com/office/drawing/2014/main" id="{3EDE3710-AF5F-465F-B33E-75599BA0CB74}"/>
              </a:ext>
            </a:extLst>
          </p:cNvPr>
          <p:cNvSpPr>
            <a:spLocks noGrp="1"/>
          </p:cNvSpPr>
          <p:nvPr>
            <p:ph type="body" sz="quarter" idx="12"/>
          </p:nvPr>
        </p:nvSpPr>
        <p:spPr>
          <a:xfrm>
            <a:off x="974972" y="9995745"/>
            <a:ext cx="4705716" cy="381515"/>
          </a:xfrm>
        </p:spPr>
        <p:txBody>
          <a:bodyPr/>
          <a:lstStyle>
            <a:lvl1pPr marL="12700" algn="l" defTabSz="914400" rtl="0" eaLnBrk="1" latinLnBrk="0" hangingPunct="1">
              <a:lnSpc>
                <a:spcPct val="100000"/>
              </a:lnSpc>
              <a:spcBef>
                <a:spcPts val="590"/>
              </a:spcBef>
              <a:defRPr lang="en-US" sz="2400" b="0" kern="1200" spc="10" dirty="0" smtClean="0">
                <a:solidFill>
                  <a:srgbClr val="143961"/>
                </a:solidFill>
                <a:latin typeface="Montserrat" panose="00000500000000000000" pitchFamily="2" charset="0"/>
                <a:ea typeface="+mn-ea"/>
                <a:cs typeface="Tahoma"/>
              </a:defRPr>
            </a:lvl1pPr>
          </a:lstStyle>
          <a:p>
            <a:pPr lvl="0"/>
            <a:r>
              <a:rPr lang="en-US"/>
              <a:t>Click to edit Master text styles</a:t>
            </a:r>
          </a:p>
        </p:txBody>
      </p:sp>
      <p:sp>
        <p:nvSpPr>
          <p:cNvPr id="32" name="Text Placeholder 22">
            <a:extLst>
              <a:ext uri="{FF2B5EF4-FFF2-40B4-BE49-F238E27FC236}">
                <a16:creationId xmlns:a16="http://schemas.microsoft.com/office/drawing/2014/main" id="{AC86C6CE-3506-40F3-BB6E-75A25C9589C8}"/>
              </a:ext>
            </a:extLst>
          </p:cNvPr>
          <p:cNvSpPr>
            <a:spLocks noGrp="1"/>
          </p:cNvSpPr>
          <p:nvPr>
            <p:ph type="body" sz="quarter" idx="13"/>
          </p:nvPr>
        </p:nvSpPr>
        <p:spPr>
          <a:xfrm>
            <a:off x="974972" y="10455275"/>
            <a:ext cx="4705716" cy="289182"/>
          </a:xfrm>
        </p:spPr>
        <p:txBody>
          <a:bodyPr/>
          <a:lstStyle>
            <a:lvl1pPr marL="12700" algn="l" defTabSz="914400" rtl="0" eaLnBrk="1" latinLnBrk="0" hangingPunct="1">
              <a:lnSpc>
                <a:spcPct val="100000"/>
              </a:lnSpc>
              <a:spcBef>
                <a:spcPts val="590"/>
              </a:spcBef>
              <a:defRPr lang="en-US" sz="1800" b="0" kern="1200" spc="10" dirty="0" smtClean="0">
                <a:solidFill>
                  <a:srgbClr val="143961"/>
                </a:solidFill>
                <a:latin typeface="Montserrat" panose="00000500000000000000" pitchFamily="2" charset="0"/>
                <a:ea typeface="+mn-ea"/>
                <a:cs typeface="Tahoma"/>
              </a:defRPr>
            </a:lvl1pPr>
          </a:lstStyle>
          <a:p>
            <a:pPr lvl="0"/>
            <a:r>
              <a:rPr lang="en-US"/>
              <a:t>Click to edit Master text styles</a:t>
            </a:r>
          </a:p>
        </p:txBody>
      </p:sp>
      <p:sp>
        <p:nvSpPr>
          <p:cNvPr id="21" name="Text Placeholder 20">
            <a:extLst>
              <a:ext uri="{FF2B5EF4-FFF2-40B4-BE49-F238E27FC236}">
                <a16:creationId xmlns:a16="http://schemas.microsoft.com/office/drawing/2014/main" id="{86B4AB80-E544-4355-9A2B-045BC3D6891C}"/>
              </a:ext>
            </a:extLst>
          </p:cNvPr>
          <p:cNvSpPr>
            <a:spLocks noGrp="1"/>
          </p:cNvSpPr>
          <p:nvPr>
            <p:ph type="body" sz="quarter" idx="10"/>
          </p:nvPr>
        </p:nvSpPr>
        <p:spPr>
          <a:xfrm>
            <a:off x="857250" y="4672866"/>
            <a:ext cx="18167350" cy="897040"/>
          </a:xfrm>
        </p:spPr>
        <p:txBody>
          <a:bodyPr/>
          <a:lstStyle>
            <a:lvl1pPr>
              <a:defRPr lang="en-US" sz="5750" b="0" i="0" kern="0" spc="-40" dirty="0" smtClean="0">
                <a:solidFill>
                  <a:srgbClr val="143961"/>
                </a:solidFill>
                <a:latin typeface="Montserrat" pitchFamily="2" charset="0"/>
                <a:ea typeface="+mj-ea"/>
                <a:cs typeface="Verdana"/>
              </a:defRPr>
            </a:lvl1pPr>
          </a:lstStyle>
          <a:p>
            <a:pPr lvl="0"/>
            <a:r>
              <a:rPr lang="en-US"/>
              <a:t>Click to edit Master text styles</a:t>
            </a:r>
          </a:p>
        </p:txBody>
      </p:sp>
    </p:spTree>
    <p:extLst>
      <p:ext uri="{BB962C8B-B14F-4D97-AF65-F5344CB8AC3E}">
        <p14:creationId xmlns:p14="http://schemas.microsoft.com/office/powerpoint/2010/main" val="271353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6062FA7-CB54-29B2-1B6A-15A26F07079E}"/>
              </a:ext>
            </a:extLst>
          </p:cNvPr>
          <p:cNvGraphicFramePr>
            <a:graphicFrameLocks noChangeAspect="1"/>
          </p:cNvGraphicFramePr>
          <p:nvPr userDrawn="1">
            <p:custDataLst>
              <p:tags r:id="rId1"/>
            </p:custDataLst>
            <p:extLst>
              <p:ext uri="{D42A27DB-BD31-4B8C-83A1-F6EECF244321}">
                <p14:modId xmlns:p14="http://schemas.microsoft.com/office/powerpoint/2010/main" val="237600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5" name="think-cell data - do not delete" hidden="1">
                        <a:extLst>
                          <a:ext uri="{FF2B5EF4-FFF2-40B4-BE49-F238E27FC236}">
                            <a16:creationId xmlns:a16="http://schemas.microsoft.com/office/drawing/2014/main" id="{96062FA7-CB54-29B2-1B6A-15A26F0707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80570A-2B30-4A01-A3DA-5C5046FC6CD3}"/>
              </a:ext>
            </a:extLst>
          </p:cNvPr>
          <p:cNvSpPr>
            <a:spLocks noGrp="1"/>
          </p:cNvSpPr>
          <p:nvPr>
            <p:ph type="title"/>
          </p:nvPr>
        </p:nvSpPr>
        <p:spPr>
          <a:xfrm>
            <a:off x="420624" y="338328"/>
            <a:ext cx="18166860" cy="938719"/>
          </a:xfrm>
        </p:spPr>
        <p:txBody>
          <a:bodyPr vert="horz"/>
          <a:lstStyle>
            <a:lvl1pPr>
              <a:defRPr sz="6000"/>
            </a:lvl1pPr>
          </a:lstStyle>
          <a:p>
            <a:r>
              <a:rPr lang="en-US"/>
              <a:t>Click to edit Master title style</a:t>
            </a:r>
          </a:p>
        </p:txBody>
      </p:sp>
      <p:sp>
        <p:nvSpPr>
          <p:cNvPr id="10" name="Slide Number Placeholder 2">
            <a:extLst>
              <a:ext uri="{FF2B5EF4-FFF2-40B4-BE49-F238E27FC236}">
                <a16:creationId xmlns:a16="http://schemas.microsoft.com/office/drawing/2014/main" id="{C7562828-307B-639A-576E-12227DD9CDA2}"/>
              </a:ext>
            </a:extLst>
          </p:cNvPr>
          <p:cNvSpPr>
            <a:spLocks noGrp="1"/>
          </p:cNvSpPr>
          <p:nvPr>
            <p:ph type="sldNum" sz="quarter" idx="4"/>
          </p:nvPr>
        </p:nvSpPr>
        <p:spPr>
          <a:xfrm>
            <a:off x="15233650" y="10810959"/>
            <a:ext cx="4724400" cy="330116"/>
          </a:xfrm>
          <a:prstGeom prst="rect">
            <a:avLst/>
          </a:prstGeom>
        </p:spPr>
        <p:txBody>
          <a:bodyPr/>
          <a:lstStyle>
            <a:lvl1pPr algn="r">
              <a:defRPr b="0">
                <a:latin typeface="+mj-lt"/>
              </a:defRPr>
            </a:lvl1p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a:t>
            </a:fld>
            <a:endParaRPr lang="en-US" spc="-75">
              <a:solidFill>
                <a:srgbClr val="101130"/>
              </a:solidFill>
            </a:endParaRPr>
          </a:p>
        </p:txBody>
      </p:sp>
    </p:spTree>
    <p:extLst>
      <p:ext uri="{BB962C8B-B14F-4D97-AF65-F5344CB8AC3E}">
        <p14:creationId xmlns:p14="http://schemas.microsoft.com/office/powerpoint/2010/main" val="32983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BD6F-5F2E-9E9D-3ED0-6DD5E9135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F3745-CB5D-7F44-3142-39DA3726AE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E3DACFD-3FC4-E052-EB1E-F850077C7C4F}"/>
              </a:ext>
            </a:extLst>
          </p:cNvPr>
          <p:cNvSpPr>
            <a:spLocks noGrp="1"/>
          </p:cNvSpPr>
          <p:nvPr>
            <p:ph type="sldNum" sz="quarter" idx="10"/>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a:t>
            </a:fld>
            <a:endParaRPr lang="en-US" spc="-75">
              <a:solidFill>
                <a:srgbClr val="101130"/>
              </a:solidFill>
            </a:endParaRPr>
          </a:p>
        </p:txBody>
      </p:sp>
    </p:spTree>
    <p:extLst>
      <p:ext uri="{BB962C8B-B14F-4D97-AF65-F5344CB8AC3E}">
        <p14:creationId xmlns:p14="http://schemas.microsoft.com/office/powerpoint/2010/main" val="80810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158D-02F0-C572-E02B-E49B2F55D197}"/>
              </a:ext>
            </a:extLst>
          </p:cNvPr>
          <p:cNvSpPr>
            <a:spLocks noGrp="1"/>
          </p:cNvSpPr>
          <p:nvPr>
            <p:ph type="ctrTitle"/>
          </p:nvPr>
        </p:nvSpPr>
        <p:spPr>
          <a:xfrm>
            <a:off x="2513013" y="2727608"/>
            <a:ext cx="15078075" cy="3060581"/>
          </a:xfrm>
        </p:spPr>
        <p:txBody>
          <a:bodyPr anchor="b"/>
          <a:lstStyle>
            <a:lvl1pPr algn="ctr">
              <a:defRPr sz="9894"/>
            </a:lvl1pPr>
          </a:lstStyle>
          <a:p>
            <a:r>
              <a:rPr lang="en-US"/>
              <a:t>Click to edit Master title style</a:t>
            </a:r>
          </a:p>
        </p:txBody>
      </p:sp>
      <p:sp>
        <p:nvSpPr>
          <p:cNvPr id="3" name="Subtitle 2">
            <a:extLst>
              <a:ext uri="{FF2B5EF4-FFF2-40B4-BE49-F238E27FC236}">
                <a16:creationId xmlns:a16="http://schemas.microsoft.com/office/drawing/2014/main" id="{CCC34D29-59C2-054C-CA75-10D0D7CDE222}"/>
              </a:ext>
            </a:extLst>
          </p:cNvPr>
          <p:cNvSpPr>
            <a:spLocks noGrp="1"/>
          </p:cNvSpPr>
          <p:nvPr>
            <p:ph type="subTitle" idx="1"/>
          </p:nvPr>
        </p:nvSpPr>
        <p:spPr>
          <a:xfrm>
            <a:off x="2513013" y="5940028"/>
            <a:ext cx="15078075" cy="621260"/>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p>
        </p:txBody>
      </p:sp>
      <p:sp>
        <p:nvSpPr>
          <p:cNvPr id="4" name="Date Placeholder 3">
            <a:extLst>
              <a:ext uri="{FF2B5EF4-FFF2-40B4-BE49-F238E27FC236}">
                <a16:creationId xmlns:a16="http://schemas.microsoft.com/office/drawing/2014/main" id="{4C92644C-7FAA-2013-D868-92C85BA11271}"/>
              </a:ext>
            </a:extLst>
          </p:cNvPr>
          <p:cNvSpPr>
            <a:spLocks noGrp="1"/>
          </p:cNvSpPr>
          <p:nvPr>
            <p:ph type="dt" sz="half" idx="10"/>
          </p:nvPr>
        </p:nvSpPr>
        <p:spPr/>
        <p:txBody>
          <a:bodyPr/>
          <a:lstStyle/>
          <a:p>
            <a:fld id="{814B2155-A76F-4298-9E36-4186275AB053}" type="datetimeFigureOut">
              <a:rPr lang="en-US" smtClean="0"/>
              <a:t>10/10/2023</a:t>
            </a:fld>
            <a:endParaRPr lang="en-US"/>
          </a:p>
        </p:txBody>
      </p:sp>
      <p:sp>
        <p:nvSpPr>
          <p:cNvPr id="5" name="Footer Placeholder 4">
            <a:extLst>
              <a:ext uri="{FF2B5EF4-FFF2-40B4-BE49-F238E27FC236}">
                <a16:creationId xmlns:a16="http://schemas.microsoft.com/office/drawing/2014/main" id="{15A83756-99F4-FDA4-41B7-8B6465BCD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EFD6F-AFAA-B32E-41D8-AEDEF9E3C604}"/>
              </a:ext>
            </a:extLst>
          </p:cNvPr>
          <p:cNvSpPr>
            <a:spLocks noGrp="1"/>
          </p:cNvSpPr>
          <p:nvPr>
            <p:ph type="sldNum" sz="quarter" idx="12"/>
          </p:nvPr>
        </p:nvSpPr>
        <p:spPr/>
        <p:txBody>
          <a:bodyPr/>
          <a:lstStyle/>
          <a:p>
            <a:fld id="{111C6E9D-7FDB-463D-A0D2-07BF71A8A9F0}" type="slidenum">
              <a:rPr lang="en-US" smtClean="0"/>
              <a:t>‹#›</a:t>
            </a:fld>
            <a:endParaRPr lang="en-US"/>
          </a:p>
        </p:txBody>
      </p:sp>
    </p:spTree>
    <p:extLst>
      <p:ext uri="{BB962C8B-B14F-4D97-AF65-F5344CB8AC3E}">
        <p14:creationId xmlns:p14="http://schemas.microsoft.com/office/powerpoint/2010/main" val="421987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9B7018F-9017-46F2-9808-C92DA7C12DE5}"/>
              </a:ext>
            </a:extLst>
          </p:cNvPr>
          <p:cNvGraphicFramePr>
            <a:graphicFrameLocks noChangeAspect="1"/>
          </p:cNvGraphicFramePr>
          <p:nvPr userDrawn="1">
            <p:custDataLst>
              <p:tags r:id="rId6"/>
            </p:custDataLst>
            <p:extLst>
              <p:ext uri="{D42A27DB-BD31-4B8C-83A1-F6EECF244321}">
                <p14:modId xmlns:p14="http://schemas.microsoft.com/office/powerpoint/2010/main" val="78159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0" imgH="396" progId="TCLayout.ActiveDocument.1">
                  <p:embed/>
                </p:oleObj>
              </mc:Choice>
              <mc:Fallback>
                <p:oleObj name="think-cell Slide" r:id="rId7" imgW="400" imgH="396" progId="TCLayout.ActiveDocument.1">
                  <p:embed/>
                  <p:pic>
                    <p:nvPicPr>
                      <p:cNvPr id="5" name="think-cell data - do not delete" hidden="1">
                        <a:extLst>
                          <a:ext uri="{FF2B5EF4-FFF2-40B4-BE49-F238E27FC236}">
                            <a16:creationId xmlns:a16="http://schemas.microsoft.com/office/drawing/2014/main" id="{99B7018F-9017-46F2-9808-C92DA7C12D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961060" y="818331"/>
            <a:ext cx="18166860" cy="892552"/>
          </a:xfrm>
          <a:prstGeom prst="rect">
            <a:avLst/>
          </a:prstGeom>
        </p:spPr>
        <p:txBody>
          <a:bodyPr vert="horz" wrap="square" lIns="0" tIns="15240" rIns="0" bIns="0" rtlCol="0">
            <a:spAutoFit/>
          </a:bodyPr>
          <a:lstStyle/>
          <a:p>
            <a:pPr marL="12700" lvl="0" algn="l" defTabSz="914400" rtl="0" latinLnBrk="0">
              <a:spcBef>
                <a:spcPts val="120"/>
              </a:spcBef>
            </a:pPr>
            <a:endParaRPr/>
          </a:p>
        </p:txBody>
      </p:sp>
      <p:sp>
        <p:nvSpPr>
          <p:cNvPr id="3" name="Holder 3"/>
          <p:cNvSpPr>
            <a:spLocks noGrp="1"/>
          </p:cNvSpPr>
          <p:nvPr>
            <p:ph type="body" idx="1"/>
          </p:nvPr>
        </p:nvSpPr>
        <p:spPr>
          <a:xfrm>
            <a:off x="961060" y="3474097"/>
            <a:ext cx="18181978" cy="578941"/>
          </a:xfrm>
          <a:prstGeom prst="rect">
            <a:avLst/>
          </a:prstGeom>
        </p:spPr>
        <p:txBody>
          <a:bodyPr vert="horz" wrap="square" lIns="0" tIns="12065" rIns="0" bIns="0" rtlCol="0">
            <a:spAutoFit/>
          </a:bodyPr>
          <a:lstStyle/>
          <a:p>
            <a:pPr marL="354965" marR="5080" lvl="0" indent="-342900" algn="l" defTabSz="914400" rtl="0" latinLnBrk="0">
              <a:lnSpc>
                <a:spcPct val="126200"/>
              </a:lnSpc>
              <a:spcBef>
                <a:spcPts val="95"/>
              </a:spcBef>
              <a:buFont typeface="Arial" panose="020B0604020202020204" pitchFamily="34" charset="0"/>
              <a:buChar char="•"/>
              <a:tabLst>
                <a:tab pos="379095" algn="l"/>
                <a:tab pos="379730" algn="l"/>
              </a:tabLst>
            </a:pPr>
            <a:endParaRPr/>
          </a:p>
        </p:txBody>
      </p:sp>
      <p:sp>
        <p:nvSpPr>
          <p:cNvPr id="7" name="Slide Number Placeholder 2">
            <a:extLst>
              <a:ext uri="{FF2B5EF4-FFF2-40B4-BE49-F238E27FC236}">
                <a16:creationId xmlns:a16="http://schemas.microsoft.com/office/drawing/2014/main" id="{01C1D8B6-6546-4704-D993-E3382BC12C03}"/>
              </a:ext>
            </a:extLst>
          </p:cNvPr>
          <p:cNvSpPr>
            <a:spLocks noGrp="1"/>
          </p:cNvSpPr>
          <p:nvPr>
            <p:ph type="sldNum" sz="quarter" idx="4"/>
          </p:nvPr>
        </p:nvSpPr>
        <p:spPr>
          <a:xfrm>
            <a:off x="15233650" y="10810959"/>
            <a:ext cx="4724400" cy="330116"/>
          </a:xfrm>
          <a:prstGeom prst="rect">
            <a:avLst/>
          </a:prstGeom>
        </p:spPr>
        <p:txBody>
          <a:bodyPr/>
          <a:lstStyle>
            <a:lvl1pPr algn="r">
              <a:defRPr b="0">
                <a:latin typeface="+mj-lt"/>
              </a:defRPr>
            </a:lvl1p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a:t>
            </a:fld>
            <a:endParaRPr lang="en-US" spc="-75">
              <a:solidFill>
                <a:srgbClr val="101130"/>
              </a:solidFill>
            </a:endParaRPr>
          </a:p>
        </p:txBody>
      </p:sp>
      <p:sp>
        <p:nvSpPr>
          <p:cNvPr id="4" name="TextBox 3">
            <a:extLst>
              <a:ext uri="{FF2B5EF4-FFF2-40B4-BE49-F238E27FC236}">
                <a16:creationId xmlns:a16="http://schemas.microsoft.com/office/drawing/2014/main" id="{D3658C5A-EB1F-8889-1968-FF8023BFEDD9}"/>
              </a:ext>
            </a:extLst>
          </p:cNvPr>
          <p:cNvSpPr txBox="1"/>
          <p:nvPr userDrawn="1"/>
        </p:nvSpPr>
        <p:spPr>
          <a:xfrm rot="5400000">
            <a:off x="13336201" y="5531564"/>
            <a:ext cx="13258800" cy="246221"/>
          </a:xfrm>
          <a:prstGeom prst="rect">
            <a:avLst/>
          </a:prstGeom>
          <a:noFill/>
        </p:spPr>
        <p:txBody>
          <a:bodyPr wrap="square" rtlCol="0">
            <a:spAutoFit/>
          </a:bodyPr>
          <a:lstStyle/>
          <a:p>
            <a:pPr algn="ctr"/>
            <a:r>
              <a:rPr lang="en-US" sz="1000" b="0" i="0">
                <a:solidFill>
                  <a:schemeClr val="tx1">
                    <a:lumMod val="50000"/>
                    <a:lumOff val="50000"/>
                  </a:schemeClr>
                </a:solidFill>
                <a:effectLst/>
                <a:latin typeface="Calibri" panose="020F0502020204030204" pitchFamily="34" charset="0"/>
                <a:cs typeface="Calibri" panose="020F0502020204030204" pitchFamily="34" charset="0"/>
              </a:rPr>
              <a:t>This presentation is the work product of the Los Angeles County Chief Executive Office and may not be reproduced or distributed without prior permission from the CEO. </a:t>
            </a:r>
            <a:endParaRPr lang="en-US" sz="1000">
              <a:solidFill>
                <a:schemeClr val="tx1">
                  <a:lumMod val="50000"/>
                  <a:lumOff val="50000"/>
                </a:schemeClr>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 id="2147483673" r:id="rId3"/>
    <p:sldLayoutId id="2147483674" r:id="rId4"/>
  </p:sldLayoutIdLst>
  <p:hf hdr="0" ftr="0" dt="0"/>
  <p:txStyles>
    <p:titleStyle>
      <a:lvl1pPr eaLnBrk="1" hangingPunct="1">
        <a:defRPr sz="5700" b="1" i="0" kern="0" spc="-95" dirty="0">
          <a:solidFill>
            <a:srgbClr val="143961"/>
          </a:solidFill>
          <a:latin typeface="Montserrat" pitchFamily="2" charset="0"/>
          <a:ea typeface="+mj-ea"/>
          <a:cs typeface="Tahoma"/>
        </a:defRPr>
      </a:lvl1pPr>
    </p:titleStyle>
    <p:bodyStyle>
      <a:lvl1pPr marL="0" eaLnBrk="1" hangingPunct="1">
        <a:defRPr sz="3200" b="0" i="0" kern="1200" spc="10">
          <a:solidFill>
            <a:srgbClr val="143961"/>
          </a:solidFill>
          <a:latin typeface="+mn-lt"/>
          <a:ea typeface="Tahoma" panose="020B0604030504040204" pitchFamily="34" charset="0"/>
          <a:cs typeface="Tahoma" panose="020B060403050404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1.bin"/><Relationship Id="rId7" Type="http://schemas.openxmlformats.org/officeDocument/2006/relationships/hyperlink" Target="mailto:CARECourt@dmh.lacounty.gov" TargetMode="Externa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hyperlink" Target="https://dmh.lacounty.gov/court-programs/care-court/" TargetMode="External"/><Relationship Id="rId5" Type="http://schemas.openxmlformats.org/officeDocument/2006/relationships/image" Target="../media/image18.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hyperlink" Target="http://www.lacourt.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notesSlide" Target="../notesSlides/notesSlide7.xm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oleObject" Target="../embeddings/oleObject12.bin"/><Relationship Id="rId9" Type="http://schemas.openxmlformats.org/officeDocument/2006/relationships/image" Target="../media/image24.svg"/><Relationship Id="rId14" Type="http://schemas.openxmlformats.org/officeDocument/2006/relationships/hyperlink" Target="https://leginfo.legislature.ca.gov/faces/billTextClient.xhtml?bill_id=202120220SB1338"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www.steelcase.com/research/articles/topics/workplace/designing-with-pods/" TargetMode="External"/><Relationship Id="rId5" Type="http://schemas.openxmlformats.org/officeDocument/2006/relationships/image" Target="../media/image29.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hyperlink" Target="http://www.lacourt.org/"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dmh.lacounty.gov/court-programs/care-court/" TargetMode="External"/><Relationship Id="rId5" Type="http://schemas.openxmlformats.org/officeDocument/2006/relationships/hyperlink" Target="mailto:CARECourt@dmh.lacounty.gov" TargetMode="Externa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16.bin"/><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hyperlink" Target="https://dmh.lacounty.gov/988-information/" TargetMode="External"/><Relationship Id="rId3" Type="http://schemas.openxmlformats.org/officeDocument/2006/relationships/notesSlide" Target="../notesSlides/notesSlide10.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leginfo.legislature.ca.gov/faces/billTextClient.xhtml?bill_id=202120220SB1338" TargetMode="Externa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leginfo.legislature.ca.gov/faces/billTextClient.xhtml?bill_id=202120220SB1338" TargetMode="External"/><Relationship Id="rId5" Type="http://schemas.openxmlformats.org/officeDocument/2006/relationships/image" Target="../media/image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leginfo.legislature.ca.gov/faces/billTextClient.xhtml?bill_id=202120220SB1338" TargetMode="External"/><Relationship Id="rId5" Type="http://schemas.openxmlformats.org/officeDocument/2006/relationships/image" Target="../media/image1.emf"/><Relationship Id="rId10" Type="http://schemas.openxmlformats.org/officeDocument/2006/relationships/image" Target="../media/image13.emf"/><Relationship Id="rId4" Type="http://schemas.openxmlformats.org/officeDocument/2006/relationships/oleObject" Target="../embeddings/oleObject8.bin"/><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www.courts.ca.gov/documents/care100.pdf" TargetMode="External"/><Relationship Id="rId5" Type="http://schemas.openxmlformats.org/officeDocument/2006/relationships/image" Target="../media/image1.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dmh.lacounty.gov/court-programs/" TargetMode="External"/><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Kit - Department of Mental Health">
            <a:extLst>
              <a:ext uri="{FF2B5EF4-FFF2-40B4-BE49-F238E27FC236}">
                <a16:creationId xmlns:a16="http://schemas.microsoft.com/office/drawing/2014/main" id="{F1FA5C9B-CB61-9D05-BBD5-E35A11BB871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62276" y="8410170"/>
            <a:ext cx="7619817" cy="3002438"/>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3">
            <a:extLst>
              <a:ext uri="{FF2B5EF4-FFF2-40B4-BE49-F238E27FC236}">
                <a16:creationId xmlns:a16="http://schemas.microsoft.com/office/drawing/2014/main" id="{CF5CC304-3EC4-7DE3-D00A-2099689A1D0A}"/>
              </a:ext>
            </a:extLst>
          </p:cNvPr>
          <p:cNvSpPr txBox="1"/>
          <p:nvPr/>
        </p:nvSpPr>
        <p:spPr>
          <a:xfrm>
            <a:off x="672416" y="609526"/>
            <a:ext cx="17163493" cy="5090674"/>
          </a:xfrm>
          <a:prstGeom prst="rect">
            <a:avLst/>
          </a:prstGeom>
        </p:spPr>
        <p:txBody>
          <a:bodyPr vert="horz" wrap="square" lIns="0" tIns="123556" rIns="0" bIns="0" rtlCol="0">
            <a:spAutoFit/>
          </a:bodyPr>
          <a:lstStyle/>
          <a:p>
            <a:pPr marL="20942" defTabSz="1507846">
              <a:defRPr/>
            </a:pPr>
            <a:r>
              <a:rPr lang="en-US" sz="13800" b="1" spc="16" dirty="0">
                <a:solidFill>
                  <a:srgbClr val="C00000"/>
                </a:solidFill>
                <a:latin typeface="Montserrat ExtraBold" pitchFamily="2" charset="0"/>
                <a:cs typeface="Tahoma"/>
              </a:rPr>
              <a:t>CARE</a:t>
            </a:r>
            <a:r>
              <a:rPr lang="en-US" sz="13800" b="1" spc="16" dirty="0">
                <a:solidFill>
                  <a:srgbClr val="143961"/>
                </a:solidFill>
                <a:latin typeface="Montserrat" panose="00000500000000000000" pitchFamily="2" charset="0"/>
                <a:cs typeface="Tahoma"/>
              </a:rPr>
              <a:t> </a:t>
            </a:r>
            <a:r>
              <a:rPr lang="en-US" sz="13800" b="1" spc="16" dirty="0">
                <a:solidFill>
                  <a:srgbClr val="002060"/>
                </a:solidFill>
                <a:latin typeface="Montserrat" panose="00000500000000000000" pitchFamily="2" charset="0"/>
                <a:cs typeface="Tahoma"/>
              </a:rPr>
              <a:t>Court </a:t>
            </a:r>
          </a:p>
          <a:p>
            <a:pPr marL="20942" defTabSz="1507846">
              <a:defRPr/>
            </a:pPr>
            <a:r>
              <a:rPr lang="en-US" sz="7256" b="1" spc="16" dirty="0">
                <a:solidFill>
                  <a:srgbClr val="143961"/>
                </a:solidFill>
                <a:latin typeface="Montserrat" panose="00000500000000000000" pitchFamily="2" charset="0"/>
                <a:cs typeface="Tahoma"/>
              </a:rPr>
              <a:t>Implementation Update </a:t>
            </a:r>
          </a:p>
          <a:p>
            <a:pPr marL="20942" defTabSz="1507846">
              <a:defRPr/>
            </a:pPr>
            <a:endParaRPr lang="en-US" sz="7256" b="1" spc="16" dirty="0">
              <a:solidFill>
                <a:srgbClr val="143961"/>
              </a:solidFill>
              <a:latin typeface="Montserrat" panose="00000500000000000000" pitchFamily="2" charset="0"/>
              <a:cs typeface="Tahoma"/>
            </a:endParaRPr>
          </a:p>
          <a:p>
            <a:pPr marL="20942" defTabSz="1507846">
              <a:defRPr/>
            </a:pPr>
            <a:r>
              <a:rPr lang="en-US" sz="3958" spc="25" dirty="0">
                <a:solidFill>
                  <a:srgbClr val="006FA8"/>
                </a:solidFill>
                <a:latin typeface="Montserrat" panose="00000500000000000000" pitchFamily="2" charset="0"/>
                <a:cs typeface="Verdana"/>
              </a:rPr>
              <a:t>October 2023</a:t>
            </a:r>
            <a:endParaRPr sz="3958" dirty="0">
              <a:solidFill>
                <a:srgbClr val="006FA8"/>
              </a:solidFill>
              <a:latin typeface="Montserrat" panose="00000500000000000000" pitchFamily="2" charset="0"/>
              <a:cs typeface="Verdana"/>
            </a:endParaRPr>
          </a:p>
        </p:txBody>
      </p:sp>
      <p:pic>
        <p:nvPicPr>
          <p:cNvPr id="6" name="Picture 5">
            <a:extLst>
              <a:ext uri="{FF2B5EF4-FFF2-40B4-BE49-F238E27FC236}">
                <a16:creationId xmlns:a16="http://schemas.microsoft.com/office/drawing/2014/main" id="{90C4F140-91E0-6166-33FF-7C2290B41527}"/>
              </a:ext>
            </a:extLst>
          </p:cNvPr>
          <p:cNvPicPr>
            <a:picLocks noChangeAspect="1"/>
          </p:cNvPicPr>
          <p:nvPr/>
        </p:nvPicPr>
        <p:blipFill>
          <a:blip r:embed="rId3"/>
          <a:stretch>
            <a:fillRect/>
          </a:stretch>
        </p:blipFill>
        <p:spPr>
          <a:xfrm>
            <a:off x="672416" y="8942372"/>
            <a:ext cx="2510932" cy="1938033"/>
          </a:xfrm>
          <a:prstGeom prst="rect">
            <a:avLst/>
          </a:prstGeom>
        </p:spPr>
      </p:pic>
      <p:pic>
        <p:nvPicPr>
          <p:cNvPr id="10" name="Picture 9">
            <a:extLst>
              <a:ext uri="{FF2B5EF4-FFF2-40B4-BE49-F238E27FC236}">
                <a16:creationId xmlns:a16="http://schemas.microsoft.com/office/drawing/2014/main" id="{D0650264-184A-A979-E29C-06C8A0E2F560}"/>
              </a:ext>
            </a:extLst>
          </p:cNvPr>
          <p:cNvPicPr>
            <a:picLocks noChangeAspect="1"/>
          </p:cNvPicPr>
          <p:nvPr/>
        </p:nvPicPr>
        <p:blipFill>
          <a:blip r:embed="rId4"/>
          <a:stretch>
            <a:fillRect/>
          </a:stretch>
        </p:blipFill>
        <p:spPr>
          <a:xfrm>
            <a:off x="2810576" y="9228585"/>
            <a:ext cx="7366651" cy="1276020"/>
          </a:xfrm>
          <a:prstGeom prst="rect">
            <a:avLst/>
          </a:prstGeom>
        </p:spPr>
      </p:pic>
      <p:pic>
        <p:nvPicPr>
          <p:cNvPr id="12" name="Picture 11">
            <a:extLst>
              <a:ext uri="{FF2B5EF4-FFF2-40B4-BE49-F238E27FC236}">
                <a16:creationId xmlns:a16="http://schemas.microsoft.com/office/drawing/2014/main" id="{6BA65321-3FC4-2680-515F-6FDCC63C8ED6}"/>
              </a:ext>
            </a:extLst>
          </p:cNvPr>
          <p:cNvPicPr>
            <a:picLocks noChangeAspect="1"/>
          </p:cNvPicPr>
          <p:nvPr/>
        </p:nvPicPr>
        <p:blipFill>
          <a:blip r:embed="rId5"/>
          <a:stretch>
            <a:fillRect/>
          </a:stretch>
        </p:blipFill>
        <p:spPr>
          <a:xfrm>
            <a:off x="6643719" y="4101454"/>
            <a:ext cx="7067015" cy="4308716"/>
          </a:xfrm>
          <a:prstGeom prst="rect">
            <a:avLst/>
          </a:prstGeom>
        </p:spPr>
      </p:pic>
    </p:spTree>
    <p:extLst>
      <p:ext uri="{BB962C8B-B14F-4D97-AF65-F5344CB8AC3E}">
        <p14:creationId xmlns:p14="http://schemas.microsoft.com/office/powerpoint/2010/main" val="13645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D3E39E-8170-550D-88F1-34E3027964D4}"/>
              </a:ext>
            </a:extLst>
          </p:cNvPr>
          <p:cNvGraphicFramePr>
            <a:graphicFrameLocks noChangeAspect="1"/>
          </p:cNvGraphicFramePr>
          <p:nvPr>
            <p:custDataLst>
              <p:tags r:id="rId1"/>
            </p:custDataLst>
            <p:extLst>
              <p:ext uri="{D42A27DB-BD31-4B8C-83A1-F6EECF244321}">
                <p14:modId xmlns:p14="http://schemas.microsoft.com/office/powerpoint/2010/main" val="2324092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 name="think-cell data - do not delete" hidden="1">
                        <a:extLst>
                          <a:ext uri="{FF2B5EF4-FFF2-40B4-BE49-F238E27FC236}">
                            <a16:creationId xmlns:a16="http://schemas.microsoft.com/office/drawing/2014/main" id="{BAD3E39E-8170-550D-88F1-34E3027964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655707FF-493B-97C6-BD7C-B2081197CB8B}"/>
              </a:ext>
            </a:extLst>
          </p:cNvPr>
          <p:cNvPicPr>
            <a:picLocks noChangeAspect="1"/>
          </p:cNvPicPr>
          <p:nvPr/>
        </p:nvPicPr>
        <p:blipFill>
          <a:blip r:embed="rId5"/>
          <a:stretch>
            <a:fillRect/>
          </a:stretch>
        </p:blipFill>
        <p:spPr>
          <a:xfrm>
            <a:off x="598124" y="2178209"/>
            <a:ext cx="9345888" cy="5647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C3BE12AD-F857-C3A5-9CCE-859F584C7F69}"/>
              </a:ext>
            </a:extLst>
          </p:cNvPr>
          <p:cNvSpPr txBox="1"/>
          <p:nvPr/>
        </p:nvSpPr>
        <p:spPr>
          <a:xfrm>
            <a:off x="10263113" y="2958267"/>
            <a:ext cx="10092581" cy="1508105"/>
          </a:xfrm>
          <a:prstGeom prst="rect">
            <a:avLst/>
          </a:prstGeom>
          <a:noFill/>
        </p:spPr>
        <p:txBody>
          <a:bodyPr wrap="square">
            <a:spAutoFit/>
          </a:bodyPr>
          <a:lstStyle/>
          <a:p>
            <a:pPr defTabSz="1507846">
              <a:defRPr/>
            </a:pPr>
            <a:r>
              <a:rPr lang="en-US" sz="2300" b="1" dirty="0">
                <a:solidFill>
                  <a:prstClr val="black"/>
                </a:solidFill>
                <a:latin typeface="+mj-lt"/>
              </a:rPr>
              <a:t>Web: </a:t>
            </a:r>
            <a:r>
              <a:rPr lang="en-US" sz="2300" b="1" dirty="0">
                <a:solidFill>
                  <a:prstClr val="black"/>
                </a:solidFill>
                <a:latin typeface="+mj-lt"/>
                <a:hlinkClick r:id="rId6"/>
              </a:rPr>
              <a:t>https://dmh.lacounty.gov/court-programs/care-court/</a:t>
            </a:r>
            <a:endParaRPr lang="en-US" sz="2300" b="1" dirty="0">
              <a:solidFill>
                <a:prstClr val="black"/>
              </a:solidFill>
              <a:latin typeface="+mj-lt"/>
            </a:endParaRPr>
          </a:p>
          <a:p>
            <a:pPr defTabSz="1507846">
              <a:defRPr/>
            </a:pPr>
            <a:endParaRPr lang="en-US" sz="2300" b="1" dirty="0">
              <a:solidFill>
                <a:prstClr val="black"/>
              </a:solidFill>
              <a:latin typeface="+mj-lt"/>
            </a:endParaRPr>
          </a:p>
          <a:p>
            <a:pPr defTabSz="1507846">
              <a:defRPr/>
            </a:pPr>
            <a:r>
              <a:rPr lang="en-US" sz="2300" b="1" dirty="0">
                <a:solidFill>
                  <a:prstClr val="black"/>
                </a:solidFill>
                <a:latin typeface="+mj-lt"/>
              </a:rPr>
              <a:t>Email: </a:t>
            </a:r>
            <a:r>
              <a:rPr lang="en-US" sz="2300" b="1" dirty="0">
                <a:solidFill>
                  <a:prstClr val="black"/>
                </a:solidFill>
                <a:latin typeface="+mj-lt"/>
                <a:hlinkClick r:id="rId7"/>
              </a:rPr>
              <a:t>CARECourt@dmh.lacounty.gov</a:t>
            </a:r>
            <a:r>
              <a:rPr lang="en-US" sz="2300" b="1" dirty="0">
                <a:solidFill>
                  <a:prstClr val="black"/>
                </a:solidFill>
                <a:latin typeface="+mj-lt"/>
              </a:rPr>
              <a:t> </a:t>
            </a:r>
          </a:p>
          <a:p>
            <a:pPr defTabSz="1507846">
              <a:defRPr/>
            </a:pPr>
            <a:endParaRPr lang="en-US" sz="2300" b="1" dirty="0">
              <a:solidFill>
                <a:prstClr val="black"/>
              </a:solidFill>
              <a:latin typeface="+mj-lt"/>
            </a:endParaRPr>
          </a:p>
        </p:txBody>
      </p:sp>
      <p:pic>
        <p:nvPicPr>
          <p:cNvPr id="10" name="Picture 9">
            <a:extLst>
              <a:ext uri="{FF2B5EF4-FFF2-40B4-BE49-F238E27FC236}">
                <a16:creationId xmlns:a16="http://schemas.microsoft.com/office/drawing/2014/main" id="{629D2F9E-CFEE-C5F6-B2A1-9775E7A5B501}"/>
              </a:ext>
            </a:extLst>
          </p:cNvPr>
          <p:cNvPicPr>
            <a:picLocks noChangeAspect="1"/>
          </p:cNvPicPr>
          <p:nvPr/>
        </p:nvPicPr>
        <p:blipFill>
          <a:blip r:embed="rId8"/>
          <a:stretch>
            <a:fillRect/>
          </a:stretch>
        </p:blipFill>
        <p:spPr>
          <a:xfrm>
            <a:off x="9346848" y="5006845"/>
            <a:ext cx="9668959" cy="5638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757129D1-EE02-9CAC-0DA1-3FA7E4001B2C}"/>
              </a:ext>
            </a:extLst>
          </p:cNvPr>
          <p:cNvSpPr>
            <a:spLocks noGrp="1"/>
          </p:cNvSpPr>
          <p:nvPr>
            <p:ph type="title"/>
          </p:nvPr>
        </p:nvSpPr>
        <p:spPr>
          <a:xfrm>
            <a:off x="420623" y="338328"/>
            <a:ext cx="19395926" cy="1862048"/>
          </a:xfrm>
        </p:spPr>
        <p:txBody>
          <a:bodyPr vert="horz"/>
          <a:lstStyle/>
          <a:p>
            <a:r>
              <a:rPr lang="en-US" sz="6000" spc="-81" dirty="0">
                <a:solidFill>
                  <a:srgbClr val="C00000"/>
                </a:solidFill>
                <a:latin typeface="Montserrat ExtraBold" pitchFamily="2" charset="0"/>
              </a:rPr>
              <a:t>CARE</a:t>
            </a:r>
            <a:r>
              <a:rPr lang="en-US" sz="6000" spc="-81" dirty="0">
                <a:solidFill>
                  <a:srgbClr val="002060"/>
                </a:solidFill>
              </a:rPr>
              <a:t> </a:t>
            </a:r>
            <a:r>
              <a:rPr lang="en-US" sz="6000" spc="-81" dirty="0">
                <a:solidFill>
                  <a:srgbClr val="002060"/>
                </a:solidFill>
                <a:latin typeface="+mj-lt"/>
              </a:rPr>
              <a:t>Court: </a:t>
            </a:r>
            <a:r>
              <a:rPr lang="en-US" sz="6000" b="1" spc="16" dirty="0">
                <a:solidFill>
                  <a:srgbClr val="002060"/>
                </a:solidFill>
                <a:latin typeface="Montserrat" panose="00000500000000000000" pitchFamily="2" charset="0"/>
                <a:cs typeface="Tahoma"/>
              </a:rPr>
              <a:t>Referral Information &amp; Links, cont’d</a:t>
            </a:r>
            <a:br>
              <a:rPr lang="en-US" sz="6000" b="1" spc="16" dirty="0">
                <a:solidFill>
                  <a:srgbClr val="002060"/>
                </a:solidFill>
                <a:latin typeface="Montserrat" panose="00000500000000000000" pitchFamily="2" charset="0"/>
                <a:cs typeface="Tahoma"/>
              </a:rPr>
            </a:br>
            <a:endParaRPr lang="en-US" sz="6000" dirty="0"/>
          </a:p>
        </p:txBody>
      </p:sp>
      <p:sp>
        <p:nvSpPr>
          <p:cNvPr id="18" name="Slide Number Placeholder 16">
            <a:extLst>
              <a:ext uri="{FF2B5EF4-FFF2-40B4-BE49-F238E27FC236}">
                <a16:creationId xmlns:a16="http://schemas.microsoft.com/office/drawing/2014/main" id="{68CBCBA1-B03B-BEBB-06D6-192A146218EA}"/>
              </a:ext>
            </a:extLst>
          </p:cNvPr>
          <p:cNvSpPr txBox="1">
            <a:spLocks/>
          </p:cNvSpPr>
          <p:nvPr/>
        </p:nvSpPr>
        <p:spPr>
          <a:xfrm>
            <a:off x="15233286" y="10810598"/>
            <a:ext cx="4724068" cy="3300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algn="r" defTabSz="914357">
              <a:spcBef>
                <a:spcPts val="125"/>
              </a:spcBef>
            </a:pPr>
            <a:r>
              <a:rPr lang="en-US" sz="1600" b="1" spc="-101">
                <a:solidFill>
                  <a:srgbClr val="002060"/>
                </a:solidFill>
                <a:latin typeface="Montserrat"/>
              </a:rPr>
              <a:t>LA County </a:t>
            </a:r>
            <a:r>
              <a:rPr lang="en-US" sz="1600" b="1" spc="-101">
                <a:solidFill>
                  <a:srgbClr val="C5393F"/>
                </a:solidFill>
                <a:latin typeface="Montserrat ExtraBold" pitchFamily="2" charset="0"/>
              </a:rPr>
              <a:t>CARE</a:t>
            </a:r>
            <a:r>
              <a:rPr lang="en-US" sz="1600" b="1" spc="-101">
                <a:solidFill>
                  <a:prstClr val="black"/>
                </a:solidFill>
                <a:latin typeface="Montserrat"/>
              </a:rPr>
              <a:t> </a:t>
            </a:r>
            <a:r>
              <a:rPr lang="en-US" sz="1600" b="1" spc="-101">
                <a:solidFill>
                  <a:srgbClr val="002060"/>
                </a:solidFill>
                <a:latin typeface="Montserrat"/>
              </a:rPr>
              <a:t>Court </a:t>
            </a:r>
            <a:r>
              <a:rPr lang="en-US" sz="1600" b="1" spc="-101">
                <a:solidFill>
                  <a:prstClr val="black"/>
                </a:solidFill>
                <a:latin typeface="Montserrat"/>
              </a:rPr>
              <a:t> </a:t>
            </a:r>
            <a:r>
              <a:rPr lang="en-US" sz="1801" spc="-101">
                <a:solidFill>
                  <a:prstClr val="black"/>
                </a:solidFill>
                <a:latin typeface="Montserrat"/>
              </a:rPr>
              <a:t>|  </a:t>
            </a:r>
            <a:fld id="{81D60167-4931-47E6-BA6A-407CBD079E47}" type="slidenum">
              <a:rPr lang="en-US" sz="1801" spc="-106" smtClean="0">
                <a:solidFill>
                  <a:srgbClr val="101130"/>
                </a:solidFill>
                <a:latin typeface="Montserrat"/>
              </a:rPr>
              <a:pPr marL="38098" algn="r" defTabSz="914357">
                <a:spcBef>
                  <a:spcPts val="125"/>
                </a:spcBef>
              </a:pPr>
              <a:t>10</a:t>
            </a:fld>
            <a:endParaRPr lang="en-US" sz="1801" spc="-74" dirty="0">
              <a:solidFill>
                <a:srgbClr val="101130"/>
              </a:solidFill>
              <a:latin typeface="Montserrat"/>
            </a:endParaRPr>
          </a:p>
        </p:txBody>
      </p:sp>
    </p:spTree>
    <p:extLst>
      <p:ext uri="{BB962C8B-B14F-4D97-AF65-F5344CB8AC3E}">
        <p14:creationId xmlns:p14="http://schemas.microsoft.com/office/powerpoint/2010/main" val="246885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E2A8D-5080-CDB2-59FA-C47DBDBC2313}"/>
              </a:ext>
            </a:extLst>
          </p:cNvPr>
          <p:cNvSpPr>
            <a:spLocks noGrp="1"/>
          </p:cNvSpPr>
          <p:nvPr>
            <p:ph idx="1"/>
          </p:nvPr>
        </p:nvSpPr>
        <p:spPr>
          <a:xfrm>
            <a:off x="961060" y="3474097"/>
            <a:ext cx="18181978" cy="2474395"/>
          </a:xfrm>
        </p:spPr>
        <p:txBody>
          <a:bodyPr/>
          <a:lstStyle/>
          <a:p>
            <a:r>
              <a:rPr lang="en-US" dirty="0">
                <a:latin typeface="+mj-lt"/>
              </a:rPr>
              <a:t>Court’s Webpage coming soon!</a:t>
            </a:r>
          </a:p>
          <a:p>
            <a:r>
              <a:rPr lang="en-US" dirty="0">
                <a:latin typeface="+mj-lt"/>
              </a:rPr>
              <a:t> </a:t>
            </a:r>
          </a:p>
          <a:p>
            <a:r>
              <a:rPr lang="en-US" dirty="0">
                <a:latin typeface="+mj-lt"/>
              </a:rPr>
              <a:t>Expected to be available November 1, 2023</a:t>
            </a:r>
          </a:p>
          <a:p>
            <a:endParaRPr lang="en-US" dirty="0">
              <a:latin typeface="+mj-lt"/>
            </a:endParaRPr>
          </a:p>
          <a:p>
            <a:r>
              <a:rPr lang="en-US" dirty="0">
                <a:latin typeface="+mj-lt"/>
                <a:hlinkClick r:id="rId2"/>
              </a:rPr>
              <a:t>www.lacourt.org</a:t>
            </a:r>
            <a:r>
              <a:rPr lang="en-US" dirty="0">
                <a:latin typeface="+mj-lt"/>
              </a:rPr>
              <a:t> </a:t>
            </a:r>
          </a:p>
        </p:txBody>
      </p:sp>
      <p:sp>
        <p:nvSpPr>
          <p:cNvPr id="4" name="Slide Number Placeholder 3">
            <a:extLst>
              <a:ext uri="{FF2B5EF4-FFF2-40B4-BE49-F238E27FC236}">
                <a16:creationId xmlns:a16="http://schemas.microsoft.com/office/drawing/2014/main" id="{80B323AA-A322-200B-0F67-409B35567B09}"/>
              </a:ext>
            </a:extLst>
          </p:cNvPr>
          <p:cNvSpPr>
            <a:spLocks noGrp="1"/>
          </p:cNvSpPr>
          <p:nvPr>
            <p:ph type="sldNum" sz="quarter" idx="10"/>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11</a:t>
            </a:fld>
            <a:endParaRPr lang="en-US" spc="-75">
              <a:solidFill>
                <a:srgbClr val="101130"/>
              </a:solidFill>
            </a:endParaRPr>
          </a:p>
        </p:txBody>
      </p:sp>
      <p:sp>
        <p:nvSpPr>
          <p:cNvPr id="6" name="Title 1">
            <a:extLst>
              <a:ext uri="{FF2B5EF4-FFF2-40B4-BE49-F238E27FC236}">
                <a16:creationId xmlns:a16="http://schemas.microsoft.com/office/drawing/2014/main" id="{0099FA08-088A-A1C1-013D-2D0B325B3D11}"/>
              </a:ext>
            </a:extLst>
          </p:cNvPr>
          <p:cNvSpPr txBox="1">
            <a:spLocks/>
          </p:cNvSpPr>
          <p:nvPr/>
        </p:nvSpPr>
        <p:spPr>
          <a:xfrm>
            <a:off x="444477" y="656381"/>
            <a:ext cx="19395926" cy="1862048"/>
          </a:xfrm>
          <a:prstGeom prst="rect">
            <a:avLst/>
          </a:prstGeom>
        </p:spPr>
        <p:txBody>
          <a:bodyPr vert="horz" wrap="square" lIns="0" tIns="15240" rIns="0" bIns="0" rtlCol="0">
            <a:spAutoFit/>
          </a:bodyPr>
          <a:lstStyle>
            <a:lvl1pPr eaLnBrk="1" hangingPunct="1">
              <a:defRPr sz="5700" b="1" i="0" kern="0" spc="-95" dirty="0">
                <a:solidFill>
                  <a:srgbClr val="143961"/>
                </a:solidFill>
                <a:latin typeface="Montserrat" pitchFamily="2" charset="0"/>
                <a:ea typeface="+mj-ea"/>
                <a:cs typeface="Tahoma"/>
              </a:defRPr>
            </a:lvl1pPr>
          </a:lstStyle>
          <a:p>
            <a:r>
              <a:rPr lang="en-US" sz="6000" spc="-81" dirty="0">
                <a:solidFill>
                  <a:srgbClr val="C00000"/>
                </a:solidFill>
                <a:latin typeface="Montserrat ExtraBold" pitchFamily="2" charset="0"/>
              </a:rPr>
              <a:t>CARE</a:t>
            </a:r>
            <a:r>
              <a:rPr lang="en-US" sz="6000" spc="-81" dirty="0">
                <a:solidFill>
                  <a:srgbClr val="002060"/>
                </a:solidFill>
              </a:rPr>
              <a:t> </a:t>
            </a:r>
            <a:r>
              <a:rPr lang="en-US" sz="6000" spc="-81" dirty="0">
                <a:solidFill>
                  <a:srgbClr val="002060"/>
                </a:solidFill>
                <a:latin typeface="+mj-lt"/>
              </a:rPr>
              <a:t>Court: </a:t>
            </a:r>
            <a:r>
              <a:rPr lang="en-US" sz="6000" spc="16" dirty="0">
                <a:solidFill>
                  <a:srgbClr val="002060"/>
                </a:solidFill>
              </a:rPr>
              <a:t>Referral Information &amp; Links, cont’d</a:t>
            </a:r>
            <a:br>
              <a:rPr lang="en-US" sz="6000" spc="16" dirty="0">
                <a:solidFill>
                  <a:srgbClr val="002060"/>
                </a:solidFill>
              </a:rPr>
            </a:br>
            <a:endParaRPr lang="en-US" sz="6000" dirty="0"/>
          </a:p>
        </p:txBody>
      </p:sp>
    </p:spTree>
    <p:extLst>
      <p:ext uri="{BB962C8B-B14F-4D97-AF65-F5344CB8AC3E}">
        <p14:creationId xmlns:p14="http://schemas.microsoft.com/office/powerpoint/2010/main" val="126937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54DD2BC-5EBB-3444-6DE3-2939488F8DFD}"/>
              </a:ext>
            </a:extLst>
          </p:cNvPr>
          <p:cNvGraphicFramePr>
            <a:graphicFrameLocks noChangeAspect="1"/>
          </p:cNvGraphicFramePr>
          <p:nvPr>
            <p:custDataLst>
              <p:tags r:id="rId1"/>
            </p:custDataLst>
            <p:extLst>
              <p:ext uri="{D42A27DB-BD31-4B8C-83A1-F6EECF244321}">
                <p14:modId xmlns:p14="http://schemas.microsoft.com/office/powerpoint/2010/main" val="217821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854DD2BC-5EBB-3444-6DE3-2939488F8D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BA7384-FD6D-0C3B-22CE-3CECA85F0194}"/>
              </a:ext>
            </a:extLst>
          </p:cNvPr>
          <p:cNvSpPr>
            <a:spLocks noGrp="1"/>
          </p:cNvSpPr>
          <p:nvPr>
            <p:ph type="title"/>
          </p:nvPr>
        </p:nvSpPr>
        <p:spPr/>
        <p:txBody>
          <a:bodyPr vert="horz"/>
          <a:lstStyle/>
          <a:p>
            <a:r>
              <a:rPr lang="en-US" dirty="0"/>
              <a:t>What Is In A CARE </a:t>
            </a:r>
            <a:r>
              <a:rPr lang="en-US" dirty="0">
                <a:solidFill>
                  <a:srgbClr val="C00000"/>
                </a:solidFill>
                <a:latin typeface="Montserrat ExtraBold" pitchFamily="2" charset="0"/>
              </a:rPr>
              <a:t>Agreement/Plan</a:t>
            </a:r>
            <a:r>
              <a:rPr lang="en-US" dirty="0"/>
              <a:t>?</a:t>
            </a:r>
          </a:p>
        </p:txBody>
      </p:sp>
      <p:sp>
        <p:nvSpPr>
          <p:cNvPr id="3" name="Slide Number Placeholder 2">
            <a:extLst>
              <a:ext uri="{FF2B5EF4-FFF2-40B4-BE49-F238E27FC236}">
                <a16:creationId xmlns:a16="http://schemas.microsoft.com/office/drawing/2014/main" id="{435185FB-C6AF-FCB8-7CDB-ADB8796E9865}"/>
              </a:ext>
            </a:extLst>
          </p:cNvPr>
          <p:cNvSpPr>
            <a:spLocks noGrp="1"/>
          </p:cNvSpPr>
          <p:nvPr>
            <p:ph type="sldNum" sz="quarter" idx="4"/>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12</a:t>
            </a:fld>
            <a:endParaRPr lang="en-US" spc="-75">
              <a:solidFill>
                <a:srgbClr val="101130"/>
              </a:solidFill>
            </a:endParaRPr>
          </a:p>
        </p:txBody>
      </p:sp>
      <p:sp>
        <p:nvSpPr>
          <p:cNvPr id="42" name="Rectangle: Rounded Corners 41">
            <a:extLst>
              <a:ext uri="{FF2B5EF4-FFF2-40B4-BE49-F238E27FC236}">
                <a16:creationId xmlns:a16="http://schemas.microsoft.com/office/drawing/2014/main" id="{0F99C14E-F7D3-822C-586A-AF24F2324D2A}"/>
              </a:ext>
            </a:extLst>
          </p:cNvPr>
          <p:cNvSpPr/>
          <p:nvPr/>
        </p:nvSpPr>
        <p:spPr>
          <a:xfrm>
            <a:off x="3820725" y="2473586"/>
            <a:ext cx="1326737" cy="1131851"/>
          </a:xfrm>
          <a:prstGeom prst="roundRect">
            <a:avLst/>
          </a:prstGeom>
          <a:solidFill>
            <a:srgbClr val="37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a:extLst>
              <a:ext uri="{FF2B5EF4-FFF2-40B4-BE49-F238E27FC236}">
                <a16:creationId xmlns:a16="http://schemas.microsoft.com/office/drawing/2014/main" id="{0C6045C6-0754-AF48-633F-9B672B408651}"/>
              </a:ext>
            </a:extLst>
          </p:cNvPr>
          <p:cNvSpPr/>
          <p:nvPr/>
        </p:nvSpPr>
        <p:spPr>
          <a:xfrm>
            <a:off x="5565046" y="2463454"/>
            <a:ext cx="10216305" cy="11318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a:extLst>
              <a:ext uri="{FF2B5EF4-FFF2-40B4-BE49-F238E27FC236}">
                <a16:creationId xmlns:a16="http://schemas.microsoft.com/office/drawing/2014/main" id="{5F675F93-BCEA-3895-6764-924550B1C645}"/>
              </a:ext>
            </a:extLst>
          </p:cNvPr>
          <p:cNvSpPr/>
          <p:nvPr/>
        </p:nvSpPr>
        <p:spPr>
          <a:xfrm>
            <a:off x="5565046" y="2483718"/>
            <a:ext cx="9867030" cy="1131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13" name="TextBox 12">
            <a:extLst>
              <a:ext uri="{FF2B5EF4-FFF2-40B4-BE49-F238E27FC236}">
                <a16:creationId xmlns:a16="http://schemas.microsoft.com/office/drawing/2014/main" id="{2A509F1A-EE32-8F82-A524-1438DF3ADBCD}"/>
              </a:ext>
            </a:extLst>
          </p:cNvPr>
          <p:cNvSpPr txBox="1"/>
          <p:nvPr/>
        </p:nvSpPr>
        <p:spPr>
          <a:xfrm>
            <a:off x="5939808" y="2767769"/>
            <a:ext cx="8051506" cy="523220"/>
          </a:xfrm>
          <a:prstGeom prst="rect">
            <a:avLst/>
          </a:prstGeom>
          <a:noFill/>
        </p:spPr>
        <p:txBody>
          <a:bodyPr wrap="square" rtlCol="0">
            <a:spAutoFit/>
          </a:bodyPr>
          <a:lstStyle/>
          <a:p>
            <a:r>
              <a:rPr lang="en-US" sz="2800" b="1" dirty="0">
                <a:solidFill>
                  <a:srgbClr val="002060"/>
                </a:solidFill>
                <a:latin typeface="+mj-lt"/>
              </a:rPr>
              <a:t>Behavioral Health Services</a:t>
            </a:r>
          </a:p>
        </p:txBody>
      </p:sp>
      <p:sp>
        <p:nvSpPr>
          <p:cNvPr id="40" name="Rectangle: Rounded Corners 39">
            <a:extLst>
              <a:ext uri="{FF2B5EF4-FFF2-40B4-BE49-F238E27FC236}">
                <a16:creationId xmlns:a16="http://schemas.microsoft.com/office/drawing/2014/main" id="{5FF3DC25-305C-917E-6CDE-553A93855A7B}"/>
              </a:ext>
            </a:extLst>
          </p:cNvPr>
          <p:cNvSpPr/>
          <p:nvPr/>
        </p:nvSpPr>
        <p:spPr>
          <a:xfrm>
            <a:off x="3820725" y="4394502"/>
            <a:ext cx="1326737" cy="1131851"/>
          </a:xfrm>
          <a:prstGeom prst="roundRect">
            <a:avLst/>
          </a:prstGeom>
          <a:solidFill>
            <a:srgbClr val="37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a:extLst>
              <a:ext uri="{FF2B5EF4-FFF2-40B4-BE49-F238E27FC236}">
                <a16:creationId xmlns:a16="http://schemas.microsoft.com/office/drawing/2014/main" id="{9A18E215-605E-BDDE-C2BE-5E8CBCA0D431}"/>
              </a:ext>
            </a:extLst>
          </p:cNvPr>
          <p:cNvSpPr/>
          <p:nvPr/>
        </p:nvSpPr>
        <p:spPr>
          <a:xfrm>
            <a:off x="5565046" y="4394502"/>
            <a:ext cx="10216305" cy="11318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TextBox 16">
            <a:extLst>
              <a:ext uri="{FF2B5EF4-FFF2-40B4-BE49-F238E27FC236}">
                <a16:creationId xmlns:a16="http://schemas.microsoft.com/office/drawing/2014/main" id="{B4B57375-0485-D407-D59F-26F1ECBE5FC9}"/>
              </a:ext>
            </a:extLst>
          </p:cNvPr>
          <p:cNvSpPr txBox="1"/>
          <p:nvPr/>
        </p:nvSpPr>
        <p:spPr>
          <a:xfrm>
            <a:off x="6005339" y="4698817"/>
            <a:ext cx="9645033" cy="523220"/>
          </a:xfrm>
          <a:prstGeom prst="rect">
            <a:avLst/>
          </a:prstGeom>
          <a:noFill/>
        </p:spPr>
        <p:txBody>
          <a:bodyPr wrap="square" rtlCol="0">
            <a:spAutoFit/>
          </a:bodyPr>
          <a:lstStyle/>
          <a:p>
            <a:r>
              <a:rPr lang="en-US" sz="2800" b="1" dirty="0">
                <a:solidFill>
                  <a:srgbClr val="002060"/>
                </a:solidFill>
                <a:latin typeface="+mj-lt"/>
              </a:rPr>
              <a:t>Medications</a:t>
            </a:r>
          </a:p>
        </p:txBody>
      </p:sp>
      <p:sp>
        <p:nvSpPr>
          <p:cNvPr id="44" name="Rectangle: Rounded Corners 43">
            <a:extLst>
              <a:ext uri="{FF2B5EF4-FFF2-40B4-BE49-F238E27FC236}">
                <a16:creationId xmlns:a16="http://schemas.microsoft.com/office/drawing/2014/main" id="{46888398-4182-F673-ABD8-CA6D28EA2AF5}"/>
              </a:ext>
            </a:extLst>
          </p:cNvPr>
          <p:cNvSpPr/>
          <p:nvPr/>
        </p:nvSpPr>
        <p:spPr>
          <a:xfrm>
            <a:off x="3820725" y="8216070"/>
            <a:ext cx="1326737" cy="1131851"/>
          </a:xfrm>
          <a:prstGeom prst="roundRect">
            <a:avLst/>
          </a:prstGeom>
          <a:solidFill>
            <a:srgbClr val="37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ectangle 30">
            <a:extLst>
              <a:ext uri="{FF2B5EF4-FFF2-40B4-BE49-F238E27FC236}">
                <a16:creationId xmlns:a16="http://schemas.microsoft.com/office/drawing/2014/main" id="{048A90BD-1F8B-F7C2-80C2-674B3D9738E2}"/>
              </a:ext>
            </a:extLst>
          </p:cNvPr>
          <p:cNvSpPr/>
          <p:nvPr/>
        </p:nvSpPr>
        <p:spPr>
          <a:xfrm>
            <a:off x="5565046" y="8216070"/>
            <a:ext cx="10216305" cy="11318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TextBox 32">
            <a:extLst>
              <a:ext uri="{FF2B5EF4-FFF2-40B4-BE49-F238E27FC236}">
                <a16:creationId xmlns:a16="http://schemas.microsoft.com/office/drawing/2014/main" id="{DF5C0593-FC8C-234C-D3B3-EDA090DEF010}"/>
              </a:ext>
            </a:extLst>
          </p:cNvPr>
          <p:cNvSpPr txBox="1"/>
          <p:nvPr/>
        </p:nvSpPr>
        <p:spPr>
          <a:xfrm>
            <a:off x="6005339" y="8520385"/>
            <a:ext cx="9645033" cy="523220"/>
          </a:xfrm>
          <a:prstGeom prst="rect">
            <a:avLst/>
          </a:prstGeom>
          <a:noFill/>
        </p:spPr>
        <p:txBody>
          <a:bodyPr wrap="square" rtlCol="0">
            <a:spAutoFit/>
          </a:bodyPr>
          <a:lstStyle/>
          <a:p>
            <a:r>
              <a:rPr lang="en-US" sz="2800" b="1" dirty="0">
                <a:solidFill>
                  <a:srgbClr val="002060"/>
                </a:solidFill>
                <a:latin typeface="+mj-lt"/>
              </a:rPr>
              <a:t>Social Services &amp; Supports</a:t>
            </a:r>
          </a:p>
        </p:txBody>
      </p:sp>
      <p:pic>
        <p:nvPicPr>
          <p:cNvPr id="29" name="Graphic 28" descr="Care with solid fill">
            <a:extLst>
              <a:ext uri="{FF2B5EF4-FFF2-40B4-BE49-F238E27FC236}">
                <a16:creationId xmlns:a16="http://schemas.microsoft.com/office/drawing/2014/main" id="{3AFB2525-E16C-E433-11DA-94C5A5DFDE7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03326" y="8300357"/>
            <a:ext cx="961535" cy="963277"/>
          </a:xfrm>
          <a:prstGeom prst="rect">
            <a:avLst/>
          </a:prstGeom>
        </p:spPr>
      </p:pic>
      <p:sp>
        <p:nvSpPr>
          <p:cNvPr id="43" name="Rectangle: Rounded Corners 42">
            <a:extLst>
              <a:ext uri="{FF2B5EF4-FFF2-40B4-BE49-F238E27FC236}">
                <a16:creationId xmlns:a16="http://schemas.microsoft.com/office/drawing/2014/main" id="{D3023D2C-475C-2F1D-DB3A-2D0932B81EA4}"/>
              </a:ext>
            </a:extLst>
          </p:cNvPr>
          <p:cNvSpPr/>
          <p:nvPr/>
        </p:nvSpPr>
        <p:spPr>
          <a:xfrm>
            <a:off x="3820725" y="6305285"/>
            <a:ext cx="1326737" cy="1131851"/>
          </a:xfrm>
          <a:prstGeom prst="roundRect">
            <a:avLst/>
          </a:prstGeom>
          <a:solidFill>
            <a:srgbClr val="37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a:extLst>
              <a:ext uri="{FF2B5EF4-FFF2-40B4-BE49-F238E27FC236}">
                <a16:creationId xmlns:a16="http://schemas.microsoft.com/office/drawing/2014/main" id="{70DCE9FC-FDF1-C309-968D-96BACB610820}"/>
              </a:ext>
            </a:extLst>
          </p:cNvPr>
          <p:cNvSpPr/>
          <p:nvPr/>
        </p:nvSpPr>
        <p:spPr>
          <a:xfrm>
            <a:off x="5565046" y="6305285"/>
            <a:ext cx="10216305" cy="11318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TextBox 20">
            <a:extLst>
              <a:ext uri="{FF2B5EF4-FFF2-40B4-BE49-F238E27FC236}">
                <a16:creationId xmlns:a16="http://schemas.microsoft.com/office/drawing/2014/main" id="{256A84BC-1C1C-D158-4765-A3B8F5546ADE}"/>
              </a:ext>
            </a:extLst>
          </p:cNvPr>
          <p:cNvSpPr txBox="1"/>
          <p:nvPr/>
        </p:nvSpPr>
        <p:spPr>
          <a:xfrm>
            <a:off x="6005339" y="6609600"/>
            <a:ext cx="9645033" cy="523220"/>
          </a:xfrm>
          <a:prstGeom prst="rect">
            <a:avLst/>
          </a:prstGeom>
          <a:noFill/>
        </p:spPr>
        <p:txBody>
          <a:bodyPr wrap="square" rtlCol="0">
            <a:spAutoFit/>
          </a:bodyPr>
          <a:lstStyle/>
          <a:p>
            <a:r>
              <a:rPr lang="en-US" sz="2800" b="1" dirty="0">
                <a:solidFill>
                  <a:srgbClr val="002060"/>
                </a:solidFill>
                <a:latin typeface="+mj-lt"/>
              </a:rPr>
              <a:t>Housing Resources</a:t>
            </a:r>
          </a:p>
        </p:txBody>
      </p:sp>
      <p:pic>
        <p:nvPicPr>
          <p:cNvPr id="34" name="Graphic 33" descr="House with solid fill">
            <a:extLst>
              <a:ext uri="{FF2B5EF4-FFF2-40B4-BE49-F238E27FC236}">
                <a16:creationId xmlns:a16="http://schemas.microsoft.com/office/drawing/2014/main" id="{48F772A8-DD84-32EF-DA25-6AA8E6F7DA5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03326" y="6389572"/>
            <a:ext cx="961535" cy="963277"/>
          </a:xfrm>
          <a:prstGeom prst="rect">
            <a:avLst/>
          </a:prstGeom>
        </p:spPr>
      </p:pic>
      <p:pic>
        <p:nvPicPr>
          <p:cNvPr id="59" name="Graphic 58" descr="Homeopathy with solid fill">
            <a:extLst>
              <a:ext uri="{FF2B5EF4-FFF2-40B4-BE49-F238E27FC236}">
                <a16:creationId xmlns:a16="http://schemas.microsoft.com/office/drawing/2014/main" id="{DA25C808-859A-575A-F035-04880E7FF44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32092" y="4503227"/>
            <a:ext cx="914400" cy="914400"/>
          </a:xfrm>
          <a:prstGeom prst="rect">
            <a:avLst/>
          </a:prstGeom>
        </p:spPr>
      </p:pic>
      <p:pic>
        <p:nvPicPr>
          <p:cNvPr id="63" name="Graphic 62" descr="Cheers with solid fill">
            <a:extLst>
              <a:ext uri="{FF2B5EF4-FFF2-40B4-BE49-F238E27FC236}">
                <a16:creationId xmlns:a16="http://schemas.microsoft.com/office/drawing/2014/main" id="{E4D255CC-C8A0-E8B1-B2C2-7C14D5D6373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004591" y="2594481"/>
            <a:ext cx="914400" cy="914400"/>
          </a:xfrm>
          <a:prstGeom prst="rect">
            <a:avLst/>
          </a:prstGeom>
        </p:spPr>
      </p:pic>
      <p:sp>
        <p:nvSpPr>
          <p:cNvPr id="2048" name="object 11">
            <a:extLst>
              <a:ext uri="{FF2B5EF4-FFF2-40B4-BE49-F238E27FC236}">
                <a16:creationId xmlns:a16="http://schemas.microsoft.com/office/drawing/2014/main" id="{F71F8458-92DB-4595-67A0-F074392CA2B3}"/>
              </a:ext>
            </a:extLst>
          </p:cNvPr>
          <p:cNvSpPr txBox="1"/>
          <p:nvPr/>
        </p:nvSpPr>
        <p:spPr>
          <a:xfrm>
            <a:off x="178712" y="10912475"/>
            <a:ext cx="9173210" cy="197490"/>
          </a:xfrm>
          <a:prstGeom prst="rect">
            <a:avLst/>
          </a:prstGeom>
        </p:spPr>
        <p:txBody>
          <a:bodyPr vert="horz" wrap="square" lIns="0" tIns="12700" rIns="0" bIns="0" rtlCol="0">
            <a:spAutoFit/>
          </a:bodyPr>
          <a:lstStyle/>
          <a:p>
            <a:pPr marL="12701">
              <a:spcBef>
                <a:spcPts val="100"/>
              </a:spcBef>
            </a:pPr>
            <a:r>
              <a:rPr sz="1200" dirty="0">
                <a:latin typeface="Calibri"/>
                <a:cs typeface="Calibri"/>
              </a:rPr>
              <a:t>Source:</a:t>
            </a:r>
            <a:r>
              <a:rPr sz="1200" spc="-15" dirty="0">
                <a:latin typeface="Calibri"/>
                <a:cs typeface="Calibri"/>
              </a:rPr>
              <a:t> </a:t>
            </a:r>
            <a:r>
              <a:rPr sz="1200" u="sng" dirty="0">
                <a:solidFill>
                  <a:srgbClr val="0000FF"/>
                </a:solidFill>
                <a:uFill>
                  <a:solidFill>
                    <a:srgbClr val="0000FF"/>
                  </a:solidFill>
                </a:uFill>
                <a:latin typeface="Calibri"/>
                <a:cs typeface="Calibri"/>
                <a:hlinkClick r:id="rId14"/>
              </a:rPr>
              <a:t>Senate</a:t>
            </a:r>
            <a:r>
              <a:rPr sz="1200" u="sng" spc="-35"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Bill</a:t>
            </a:r>
            <a:r>
              <a:rPr sz="1200" u="sng" spc="-15"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1338</a:t>
            </a:r>
            <a:r>
              <a:rPr sz="1200" u="sng" spc="-10"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Community</a:t>
            </a:r>
            <a:r>
              <a:rPr sz="1200" u="sng" spc="-50"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Assistance, </a:t>
            </a:r>
            <a:r>
              <a:rPr sz="1200" u="sng" spc="-20" dirty="0">
                <a:solidFill>
                  <a:srgbClr val="0000FF"/>
                </a:solidFill>
                <a:uFill>
                  <a:solidFill>
                    <a:srgbClr val="0000FF"/>
                  </a:solidFill>
                </a:uFill>
                <a:latin typeface="Calibri"/>
                <a:cs typeface="Calibri"/>
                <a:hlinkClick r:id="rId14"/>
              </a:rPr>
              <a:t>Recovery,</a:t>
            </a:r>
            <a:r>
              <a:rPr sz="1200" u="sng" spc="-15"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and</a:t>
            </a:r>
            <a:r>
              <a:rPr sz="1200" u="sng" spc="-25"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Empowerment</a:t>
            </a:r>
            <a:r>
              <a:rPr sz="1200" u="sng" spc="-35"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(CARE)</a:t>
            </a:r>
            <a:r>
              <a:rPr sz="1200" u="sng" spc="-5"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Court</a:t>
            </a:r>
            <a:r>
              <a:rPr sz="1200" u="sng" spc="-30" dirty="0">
                <a:solidFill>
                  <a:srgbClr val="0000FF"/>
                </a:solidFill>
                <a:uFill>
                  <a:solidFill>
                    <a:srgbClr val="0000FF"/>
                  </a:solidFill>
                </a:uFill>
                <a:latin typeface="Calibri"/>
                <a:cs typeface="Calibri"/>
                <a:hlinkClick r:id="rId14"/>
              </a:rPr>
              <a:t> </a:t>
            </a:r>
            <a:r>
              <a:rPr sz="1200" u="sng" dirty="0">
                <a:solidFill>
                  <a:srgbClr val="0000FF"/>
                </a:solidFill>
                <a:uFill>
                  <a:solidFill>
                    <a:srgbClr val="0000FF"/>
                  </a:solidFill>
                </a:uFill>
                <a:latin typeface="Calibri"/>
                <a:cs typeface="Calibri"/>
                <a:hlinkClick r:id="rId14"/>
              </a:rPr>
              <a:t>Program</a:t>
            </a:r>
            <a:r>
              <a:rPr lang="en-US" sz="1200" u="sng" dirty="0">
                <a:solidFill>
                  <a:srgbClr val="0000FF"/>
                </a:solidFill>
                <a:uFill>
                  <a:solidFill>
                    <a:srgbClr val="0000FF"/>
                  </a:solidFill>
                </a:uFill>
                <a:latin typeface="Calibri"/>
                <a:cs typeface="Calibri"/>
              </a:rPr>
              <a:t> § 5982</a:t>
            </a:r>
            <a:endParaRPr sz="1200" dirty="0">
              <a:latin typeface="Calibri"/>
              <a:cs typeface="Calibri"/>
            </a:endParaRPr>
          </a:p>
        </p:txBody>
      </p:sp>
    </p:spTree>
    <p:extLst>
      <p:ext uri="{BB962C8B-B14F-4D97-AF65-F5344CB8AC3E}">
        <p14:creationId xmlns:p14="http://schemas.microsoft.com/office/powerpoint/2010/main" val="250499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54DD2BC-5EBB-3444-6DE3-2939488F8DFD}"/>
              </a:ext>
            </a:extLst>
          </p:cNvPr>
          <p:cNvGraphicFramePr>
            <a:graphicFrameLocks noChangeAspect="1"/>
          </p:cNvGraphicFramePr>
          <p:nvPr>
            <p:custDataLst>
              <p:tags r:id="rId1"/>
            </p:custDataLst>
            <p:extLst>
              <p:ext uri="{D42A27DB-BD31-4B8C-83A1-F6EECF244321}">
                <p14:modId xmlns:p14="http://schemas.microsoft.com/office/powerpoint/2010/main" val="363502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854DD2BC-5EBB-3444-6DE3-2939488F8D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BA7384-FD6D-0C3B-22CE-3CECA85F0194}"/>
              </a:ext>
            </a:extLst>
          </p:cNvPr>
          <p:cNvSpPr>
            <a:spLocks noGrp="1"/>
          </p:cNvSpPr>
          <p:nvPr>
            <p:ph type="title"/>
          </p:nvPr>
        </p:nvSpPr>
        <p:spPr>
          <a:xfrm>
            <a:off x="420624" y="338328"/>
            <a:ext cx="18166860" cy="1862048"/>
          </a:xfrm>
        </p:spPr>
        <p:txBody>
          <a:bodyPr vert="horz"/>
          <a:lstStyle/>
          <a:p>
            <a:r>
              <a:rPr lang="en-US" dirty="0"/>
              <a:t>What Is In A CARE </a:t>
            </a:r>
            <a:r>
              <a:rPr lang="en-US" dirty="0">
                <a:solidFill>
                  <a:srgbClr val="C00000"/>
                </a:solidFill>
                <a:latin typeface="Montserrat ExtraBold" pitchFamily="2" charset="0"/>
              </a:rPr>
              <a:t>Agreement/Plan</a:t>
            </a:r>
            <a:r>
              <a:rPr lang="en-US" dirty="0">
                <a:latin typeface="+mj-lt"/>
              </a:rPr>
              <a:t>? </a:t>
            </a:r>
            <a:r>
              <a:rPr lang="en-US" b="0" i="1" dirty="0">
                <a:latin typeface="+mj-lt"/>
              </a:rPr>
              <a:t>(Housing)</a:t>
            </a:r>
            <a:br>
              <a:rPr lang="en-US" dirty="0">
                <a:latin typeface="+mj-lt"/>
              </a:rPr>
            </a:br>
            <a:endParaRPr lang="en-US" dirty="0">
              <a:latin typeface="+mj-lt"/>
            </a:endParaRPr>
          </a:p>
        </p:txBody>
      </p:sp>
      <p:sp>
        <p:nvSpPr>
          <p:cNvPr id="3" name="Slide Number Placeholder 2">
            <a:extLst>
              <a:ext uri="{FF2B5EF4-FFF2-40B4-BE49-F238E27FC236}">
                <a16:creationId xmlns:a16="http://schemas.microsoft.com/office/drawing/2014/main" id="{435185FB-C6AF-FCB8-7CDB-ADB8796E9865}"/>
              </a:ext>
            </a:extLst>
          </p:cNvPr>
          <p:cNvSpPr>
            <a:spLocks noGrp="1"/>
          </p:cNvSpPr>
          <p:nvPr>
            <p:ph type="sldNum" sz="quarter" idx="4"/>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13</a:t>
            </a:fld>
            <a:endParaRPr lang="en-US" spc="-75">
              <a:solidFill>
                <a:srgbClr val="101130"/>
              </a:solidFill>
            </a:endParaRPr>
          </a:p>
        </p:txBody>
      </p:sp>
      <p:sp>
        <p:nvSpPr>
          <p:cNvPr id="29" name="TextBox 28">
            <a:extLst>
              <a:ext uri="{FF2B5EF4-FFF2-40B4-BE49-F238E27FC236}">
                <a16:creationId xmlns:a16="http://schemas.microsoft.com/office/drawing/2014/main" id="{D80457F3-5B18-2046-E1C2-249621095D1A}"/>
              </a:ext>
            </a:extLst>
          </p:cNvPr>
          <p:cNvSpPr txBox="1"/>
          <p:nvPr/>
        </p:nvSpPr>
        <p:spPr>
          <a:xfrm>
            <a:off x="146050" y="10852286"/>
            <a:ext cx="10928414" cy="276999"/>
          </a:xfrm>
          <a:prstGeom prst="rect">
            <a:avLst/>
          </a:prstGeom>
          <a:noFill/>
        </p:spPr>
        <p:txBody>
          <a:bodyPr wrap="square" rtlCol="0" anchor="b">
            <a:spAutoFit/>
          </a:bodyPr>
          <a:lstStyle/>
          <a:p>
            <a:r>
              <a:rPr lang="en-US" sz="1200" dirty="0">
                <a:latin typeface="Calibri" panose="020F0502020204030204" pitchFamily="34" charset="0"/>
                <a:cs typeface="Calibri" panose="020F0502020204030204" pitchFamily="34" charset="0"/>
              </a:rPr>
              <a:t>Source: DMH Board Briefing: Behavioral Health Bridge Housing Update (April 12, 2023) </a:t>
            </a:r>
          </a:p>
        </p:txBody>
      </p:sp>
      <p:sp>
        <p:nvSpPr>
          <p:cNvPr id="17" name="TextBox 16">
            <a:extLst>
              <a:ext uri="{FF2B5EF4-FFF2-40B4-BE49-F238E27FC236}">
                <a16:creationId xmlns:a16="http://schemas.microsoft.com/office/drawing/2014/main" id="{3087A354-FF4A-117D-BC4F-1ABCBFD23397}"/>
              </a:ext>
            </a:extLst>
          </p:cNvPr>
          <p:cNvSpPr txBox="1"/>
          <p:nvPr/>
        </p:nvSpPr>
        <p:spPr>
          <a:xfrm>
            <a:off x="420624" y="1217480"/>
            <a:ext cx="19037270" cy="415498"/>
          </a:xfrm>
          <a:prstGeom prst="rect">
            <a:avLst/>
          </a:prstGeom>
          <a:noFill/>
        </p:spPr>
        <p:txBody>
          <a:bodyPr wrap="square">
            <a:spAutoFit/>
          </a:bodyPr>
          <a:lstStyle/>
          <a:p>
            <a:r>
              <a:rPr lang="en-US" sz="2100" dirty="0">
                <a:latin typeface="+mj-lt"/>
              </a:rPr>
              <a:t>County (DMH + DPH/SAPC) Housing Strategy for CARE Court Population </a:t>
            </a:r>
            <a:endParaRPr lang="en-US" sz="2100" dirty="0"/>
          </a:p>
        </p:txBody>
      </p:sp>
      <p:sp>
        <p:nvSpPr>
          <p:cNvPr id="7" name="Text Placeholder 3">
            <a:extLst>
              <a:ext uri="{FF2B5EF4-FFF2-40B4-BE49-F238E27FC236}">
                <a16:creationId xmlns:a16="http://schemas.microsoft.com/office/drawing/2014/main" id="{5BC3EDDA-8C8E-4905-E708-9DFBC55650DB}"/>
              </a:ext>
            </a:extLst>
          </p:cNvPr>
          <p:cNvSpPr txBox="1">
            <a:spLocks/>
          </p:cNvSpPr>
          <p:nvPr/>
        </p:nvSpPr>
        <p:spPr>
          <a:xfrm>
            <a:off x="420624" y="2731042"/>
            <a:ext cx="15940562" cy="627736"/>
          </a:xfrm>
          <a:prstGeom prst="rect">
            <a:avLst/>
          </a:prstGeom>
        </p:spPr>
        <p:txBody>
          <a:bodyPr/>
          <a:lstStyle>
            <a:lvl1pPr marL="0" eaLnBrk="1" hangingPunct="1">
              <a:defRPr sz="3200" b="0" i="0" kern="1200" spc="10">
                <a:solidFill>
                  <a:srgbClr val="143961"/>
                </a:solidFill>
                <a:latin typeface="+mn-lt"/>
                <a:ea typeface="Tahoma" panose="020B0604030504040204" pitchFamily="34" charset="0"/>
                <a:cs typeface="Tahoma" panose="020B060403050404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000" b="1" dirty="0">
                <a:latin typeface="+mj-lt"/>
              </a:rPr>
              <a:t>LA County Proposal for Behavioral Health Bridge Housing (BHBH) Program Funding - Round 1</a:t>
            </a:r>
          </a:p>
        </p:txBody>
      </p:sp>
      <p:graphicFrame>
        <p:nvGraphicFramePr>
          <p:cNvPr id="11" name="Table 9">
            <a:extLst>
              <a:ext uri="{FF2B5EF4-FFF2-40B4-BE49-F238E27FC236}">
                <a16:creationId xmlns:a16="http://schemas.microsoft.com/office/drawing/2014/main" id="{69F7384A-BC20-99CF-A559-8C1C2A102C66}"/>
              </a:ext>
            </a:extLst>
          </p:cNvPr>
          <p:cNvGraphicFramePr>
            <a:graphicFrameLocks noGrp="1"/>
          </p:cNvGraphicFramePr>
          <p:nvPr>
            <p:extLst>
              <p:ext uri="{D42A27DB-BD31-4B8C-83A1-F6EECF244321}">
                <p14:modId xmlns:p14="http://schemas.microsoft.com/office/powerpoint/2010/main" val="1219402545"/>
              </p:ext>
            </p:extLst>
          </p:nvPr>
        </p:nvGraphicFramePr>
        <p:xfrm>
          <a:off x="537057" y="3256340"/>
          <a:ext cx="18351443" cy="6835530"/>
        </p:xfrm>
        <a:graphic>
          <a:graphicData uri="http://schemas.openxmlformats.org/drawingml/2006/table">
            <a:tbl>
              <a:tblPr firstCol="1" bandRow="1">
                <a:tableStyleId>{5C22544A-7EE6-4342-B048-85BDC9FD1C3A}</a:tableStyleId>
              </a:tblPr>
              <a:tblGrid>
                <a:gridCol w="3753871">
                  <a:extLst>
                    <a:ext uri="{9D8B030D-6E8A-4147-A177-3AD203B41FA5}">
                      <a16:colId xmlns:a16="http://schemas.microsoft.com/office/drawing/2014/main" val="1780231843"/>
                    </a:ext>
                  </a:extLst>
                </a:gridCol>
                <a:gridCol w="4689299">
                  <a:extLst>
                    <a:ext uri="{9D8B030D-6E8A-4147-A177-3AD203B41FA5}">
                      <a16:colId xmlns:a16="http://schemas.microsoft.com/office/drawing/2014/main" val="2889214778"/>
                    </a:ext>
                  </a:extLst>
                </a:gridCol>
                <a:gridCol w="9908273">
                  <a:extLst>
                    <a:ext uri="{9D8B030D-6E8A-4147-A177-3AD203B41FA5}">
                      <a16:colId xmlns:a16="http://schemas.microsoft.com/office/drawing/2014/main" val="1098042304"/>
                    </a:ext>
                  </a:extLst>
                </a:gridCol>
              </a:tblGrid>
              <a:tr h="1052237">
                <a:tc rowSpan="6">
                  <a:txBody>
                    <a:bodyPr/>
                    <a:lstStyle/>
                    <a:p>
                      <a:pPr marL="0" marR="0" lvl="0" indent="0" algn="ctr" rtl="0" eaLnBrk="1" fontAlgn="auto" latinLnBrk="0" hangingPunct="1">
                        <a:lnSpc>
                          <a:spcPct val="107000"/>
                        </a:lnSpc>
                        <a:spcBef>
                          <a:spcPts val="0"/>
                        </a:spcBef>
                        <a:spcAft>
                          <a:spcPts val="0"/>
                        </a:spcAft>
                        <a:buClrTx/>
                        <a:buSzTx/>
                        <a:buFontTx/>
                        <a:buNone/>
                      </a:pPr>
                      <a:r>
                        <a:rPr lang="en-US" sz="2000" b="1" dirty="0">
                          <a:solidFill>
                            <a:schemeClr val="lt1"/>
                          </a:solidFill>
                          <a:effectLst/>
                          <a:latin typeface="+mj-lt"/>
                          <a:ea typeface="+mn-ea"/>
                          <a:cs typeface="Calibri"/>
                        </a:rPr>
                        <a:t>LA COUNTY </a:t>
                      </a:r>
                      <a:br>
                        <a:rPr lang="en-US" sz="2000" b="1" dirty="0">
                          <a:solidFill>
                            <a:schemeClr val="lt1"/>
                          </a:solidFill>
                          <a:effectLst/>
                          <a:latin typeface="+mj-lt"/>
                          <a:ea typeface="+mn-ea"/>
                          <a:cs typeface="Calibri"/>
                        </a:rPr>
                      </a:br>
                      <a:r>
                        <a:rPr lang="en-US" sz="2000" b="1" dirty="0">
                          <a:solidFill>
                            <a:schemeClr val="lt1"/>
                          </a:solidFill>
                          <a:effectLst/>
                          <a:latin typeface="+mj-lt"/>
                          <a:ea typeface="+mn-ea"/>
                          <a:cs typeface="Calibri"/>
                        </a:rPr>
                        <a:t>ALLOCATION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0" dirty="0">
                          <a:solidFill>
                            <a:schemeClr val="lt1"/>
                          </a:solidFill>
                          <a:effectLst/>
                          <a:latin typeface="+mj-lt"/>
                          <a:ea typeface="+mn-ea"/>
                          <a:cs typeface="Calibri"/>
                        </a:rPr>
                        <a:t>Sunsets </a:t>
                      </a:r>
                      <a:br>
                        <a:rPr lang="en-US" sz="2000" b="0" dirty="0">
                          <a:solidFill>
                            <a:srgbClr val="FFFFFF"/>
                          </a:solidFill>
                          <a:effectLst/>
                          <a:latin typeface="+mj-lt"/>
                          <a:ea typeface="+mn-ea"/>
                          <a:cs typeface="Calibri"/>
                        </a:rPr>
                      </a:br>
                      <a:r>
                        <a:rPr lang="en-US" sz="2000" b="0" dirty="0">
                          <a:solidFill>
                            <a:schemeClr val="lt1"/>
                          </a:solidFill>
                          <a:effectLst/>
                          <a:latin typeface="+mj-lt"/>
                          <a:ea typeface="+mn-ea"/>
                          <a:cs typeface="Calibri"/>
                        </a:rPr>
                        <a:t>June 30, 2027</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000" b="0" dirty="0">
                        <a:solidFill>
                          <a:schemeClr val="lt1"/>
                        </a:solidFill>
                        <a:effectLst/>
                        <a:latin typeface="+mj-lt"/>
                        <a:ea typeface="+mn-ea"/>
                        <a:cs typeface="Calibri"/>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000" b="0" dirty="0">
                        <a:solidFill>
                          <a:schemeClr val="lt1"/>
                        </a:solidFill>
                        <a:effectLst/>
                        <a:latin typeface="+mj-lt"/>
                        <a:ea typeface="+mn-ea"/>
                        <a:cs typeface="Calibri"/>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000" b="0" dirty="0">
                        <a:solidFill>
                          <a:schemeClr val="lt1"/>
                        </a:solidFill>
                        <a:effectLst/>
                        <a:latin typeface="+mj-lt"/>
                        <a:ea typeface="+mn-ea"/>
                        <a:cs typeface="Calibri"/>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000" b="0" dirty="0">
                        <a:solidFill>
                          <a:schemeClr val="lt1"/>
                        </a:solidFill>
                        <a:effectLst/>
                        <a:latin typeface="+mj-lt"/>
                        <a:ea typeface="Calibri" panose="020F0502020204030204" pitchFamily="34" charset="0"/>
                        <a:cs typeface="Calibri"/>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800" b="0" dirty="0">
                        <a:solidFill>
                          <a:schemeClr val="lt1"/>
                        </a:solidFill>
                        <a:effectLst/>
                        <a:latin typeface="+mj-lt"/>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tab pos="1433513" algn="ctr"/>
                        </a:tabLst>
                        <a:defRPr/>
                      </a:pPr>
                      <a:endParaRPr lang="en-US" sz="1800" b="0" dirty="0">
                        <a:solidFill>
                          <a:schemeClr val="lt1"/>
                        </a:solidFill>
                        <a:effectLst/>
                        <a:latin typeface="+mj-lt"/>
                        <a:ea typeface="Calibri" panose="020F0502020204030204" pitchFamily="34" charset="0"/>
                        <a:cs typeface="Calibri" panose="020F0502020204030204" pitchFamily="34" charset="0"/>
                      </a:endParaRPr>
                    </a:p>
                  </a:txBody>
                  <a:tcPr marL="55449" marR="55449" marT="55449" marB="5544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75000"/>
                      </a:schemeClr>
                    </a:solidFill>
                  </a:tcPr>
                </a:tc>
                <a:tc rowSpan="3">
                  <a:txBody>
                    <a:bodyPr/>
                    <a:lstStyle/>
                    <a:p>
                      <a:pPr marL="1828800" marR="0" indent="0" algn="l">
                        <a:lnSpc>
                          <a:spcPct val="107000"/>
                        </a:lnSpc>
                        <a:spcBef>
                          <a:spcPts val="0"/>
                        </a:spcBef>
                        <a:spcAft>
                          <a:spcPts val="0"/>
                        </a:spcAft>
                      </a:pPr>
                      <a:r>
                        <a:rPr lang="en-US" sz="2000" b="1" dirty="0">
                          <a:solidFill>
                            <a:schemeClr val="bg1"/>
                          </a:solidFill>
                          <a:effectLst/>
                          <a:latin typeface="+mj-lt"/>
                          <a:ea typeface="+mn-ea"/>
                          <a:cs typeface="Calibri"/>
                        </a:rPr>
                        <a:t>BRIDGE HOUSING OPERATIONAL &amp; SUPPORTIVE SERVICES </a:t>
                      </a:r>
                    </a:p>
                    <a:p>
                      <a:pPr marL="1828800" marR="0" indent="0" algn="l">
                        <a:lnSpc>
                          <a:spcPct val="107000"/>
                        </a:lnSpc>
                        <a:spcBef>
                          <a:spcPts val="0"/>
                        </a:spcBef>
                        <a:spcAft>
                          <a:spcPts val="0"/>
                        </a:spcAft>
                      </a:pPr>
                      <a:r>
                        <a:rPr lang="en-US" sz="2000" dirty="0">
                          <a:solidFill>
                            <a:schemeClr val="bg1"/>
                          </a:solidFill>
                          <a:effectLst/>
                          <a:latin typeface="+mj-lt"/>
                          <a:ea typeface="+mn-ea"/>
                          <a:cs typeface="Calibri"/>
                        </a:rPr>
                        <a:t>$241M</a:t>
                      </a:r>
                    </a:p>
                  </a:txBody>
                  <a:tcPr marL="55449" marR="55449" marT="55449" marB="554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marL="0" marR="0" algn="l">
                        <a:lnSpc>
                          <a:spcPct val="107000"/>
                        </a:lnSpc>
                        <a:spcBef>
                          <a:spcPts val="0"/>
                        </a:spcBef>
                        <a:spcAft>
                          <a:spcPts val="0"/>
                        </a:spcAft>
                      </a:pPr>
                      <a:r>
                        <a:rPr lang="en-US" sz="2000" b="1" dirty="0">
                          <a:solidFill>
                            <a:schemeClr val="dk1"/>
                          </a:solidFill>
                          <a:effectLst/>
                          <a:latin typeface="+mj-lt"/>
                          <a:ea typeface="+mn-ea"/>
                          <a:cs typeface="Calibri"/>
                        </a:rPr>
                        <a:t>Shelter / Interim Housing</a:t>
                      </a:r>
                      <a:r>
                        <a:rPr lang="en-US" sz="2000" b="0" dirty="0">
                          <a:solidFill>
                            <a:schemeClr val="dk1"/>
                          </a:solidFill>
                          <a:effectLst/>
                          <a:latin typeface="+mj-lt"/>
                          <a:ea typeface="+mn-ea"/>
                          <a:cs typeface="Calibri"/>
                        </a:rPr>
                        <a:t> (</a:t>
                      </a:r>
                      <a:r>
                        <a:rPr lang="en-US" sz="2000" dirty="0">
                          <a:solidFill>
                            <a:schemeClr val="dk1"/>
                          </a:solidFill>
                          <a:effectLst/>
                          <a:latin typeface="+mj-lt"/>
                          <a:ea typeface="+mn-ea"/>
                          <a:cs typeface="Calibri"/>
                        </a:rPr>
                        <a:t>90 days to 2 years)</a:t>
                      </a:r>
                    </a:p>
                  </a:txBody>
                  <a:tcPr marL="110899" marR="55449" marT="55449" marB="55449"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5425930"/>
                  </a:ext>
                </a:extLst>
              </a:tr>
              <a:tr h="1069487">
                <a:tc vMerge="1">
                  <a:txBody>
                    <a:bodyPr/>
                    <a:lstStyle/>
                    <a:p>
                      <a:endParaRPr lang="en-US"/>
                    </a:p>
                  </a:txBody>
                  <a:tcPr/>
                </a:tc>
                <a:tc vMerge="1">
                  <a:txBody>
                    <a:bodyPr/>
                    <a:lstStyle/>
                    <a:p>
                      <a:endParaRPr lang="en-US"/>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chemeClr val="dk1"/>
                          </a:solidFill>
                          <a:effectLst/>
                          <a:latin typeface="+mj-lt"/>
                          <a:ea typeface="+mn-ea"/>
                          <a:cs typeface="Calibri"/>
                        </a:rPr>
                        <a:t>Rental assistance </a:t>
                      </a:r>
                      <a:r>
                        <a:rPr lang="en-US" sz="2000" dirty="0">
                          <a:solidFill>
                            <a:schemeClr val="dk1"/>
                          </a:solidFill>
                          <a:effectLst/>
                          <a:latin typeface="+mj-lt"/>
                          <a:ea typeface="+mn-ea"/>
                          <a:cs typeface="Calibri"/>
                        </a:rPr>
                        <a:t>that must include access to clinical and supportive behavioral health care </a:t>
                      </a:r>
                    </a:p>
                  </a:txBody>
                  <a:tcPr marL="110899" marR="55449" marT="55449" marB="55449"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75390540"/>
                  </a:ext>
                </a:extLst>
              </a:tr>
              <a:tr h="2034941">
                <a:tc vMerge="1">
                  <a:txBody>
                    <a:bodyPr/>
                    <a:lstStyle/>
                    <a:p>
                      <a:endParaRPr lang="en-US"/>
                    </a:p>
                  </a:txBody>
                  <a:tcPr>
                    <a:lnT w="12700" cap="flat" cmpd="sng" algn="ctr">
                      <a:solidFill>
                        <a:schemeClr val="tx1">
                          <a:lumMod val="50000"/>
                          <a:lumOff val="50000"/>
                        </a:schemeClr>
                      </a:solidFill>
                      <a:prstDash val="solid"/>
                      <a:round/>
                      <a:headEnd type="none" w="med" len="med"/>
                      <a:tailEnd type="none" w="med" len="med"/>
                    </a:lnT>
                  </a:tcPr>
                </a:tc>
                <a:tc vMerge="1">
                  <a:txBody>
                    <a:bodyPr/>
                    <a:lstStyle/>
                    <a:p>
                      <a:endParaRPr lang="en-US"/>
                    </a:p>
                  </a:txBody>
                  <a:tcPr>
                    <a:lnT w="28575" cap="flat" cmpd="sng" algn="ctr">
                      <a:solidFill>
                        <a:schemeClr val="bg1"/>
                      </a:solidFill>
                      <a:prstDash val="solid"/>
                      <a:round/>
                      <a:headEnd type="none" w="med" len="med"/>
                      <a:tailEnd type="none" w="med" len="med"/>
                    </a:lnT>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2000" b="1" dirty="0">
                          <a:solidFill>
                            <a:schemeClr val="dk1"/>
                          </a:solidFill>
                          <a:effectLst/>
                          <a:latin typeface="+mj-lt"/>
                          <a:ea typeface="+mn-ea"/>
                          <a:cs typeface="Calibri"/>
                        </a:rPr>
                        <a:t>Housing navigation</a:t>
                      </a:r>
                      <a:r>
                        <a:rPr lang="en-US" sz="2000" dirty="0">
                          <a:solidFill>
                            <a:schemeClr val="dk1"/>
                          </a:solidFill>
                          <a:effectLst/>
                          <a:latin typeface="+mj-lt"/>
                          <a:ea typeface="+mn-ea"/>
                          <a:cs typeface="Calibri"/>
                        </a:rPr>
                        <a:t> for BHBH clients</a:t>
                      </a:r>
                      <a:endParaRPr lang="en-US" sz="2000" b="0" kern="1200" dirty="0">
                        <a:solidFill>
                          <a:schemeClr val="tx1"/>
                        </a:solidFill>
                        <a:effectLst/>
                        <a:latin typeface="+mj-lt"/>
                        <a:ea typeface="+mn-ea"/>
                        <a:cs typeface="Calibri"/>
                      </a:endParaRPr>
                    </a:p>
                    <a:p>
                      <a:pPr marL="0" marR="0" lvl="0" indent="0" algn="l" rtl="0" eaLnBrk="1" fontAlgn="auto" latinLnBrk="0" hangingPunct="1">
                        <a:lnSpc>
                          <a:spcPct val="107000"/>
                        </a:lnSpc>
                        <a:spcBef>
                          <a:spcPts val="1200"/>
                        </a:spcBef>
                        <a:spcAft>
                          <a:spcPts val="0"/>
                        </a:spcAft>
                        <a:buClrTx/>
                        <a:buSzTx/>
                        <a:buFontTx/>
                        <a:buNone/>
                      </a:pPr>
                      <a:r>
                        <a:rPr lang="en-US" sz="2000" b="1" i="1" u="sng" dirty="0">
                          <a:solidFill>
                            <a:schemeClr val="dk1"/>
                          </a:solidFill>
                          <a:effectLst/>
                          <a:latin typeface="+mj-lt"/>
                          <a:ea typeface="+mn-ea"/>
                          <a:cs typeface="Calibri"/>
                        </a:rPr>
                        <a:t>Navigation includes:</a:t>
                      </a:r>
                    </a:p>
                    <a:p>
                      <a:pPr marL="285750" marR="0" lvl="0" indent="-285750" algn="l" defTabSz="914400" rtl="0" eaLnBrk="1" fontAlgn="auto" latinLnBrk="0" hangingPunct="1">
                        <a:lnSpc>
                          <a:spcPct val="107000"/>
                        </a:lnSpc>
                        <a:spcBef>
                          <a:spcPts val="300"/>
                        </a:spcBef>
                        <a:spcAft>
                          <a:spcPts val="0"/>
                        </a:spcAft>
                        <a:buClrTx/>
                        <a:buSzTx/>
                        <a:buFont typeface="Arial" panose="020B0604020202020204" pitchFamily="34" charset="0"/>
                        <a:buChar char="•"/>
                        <a:tabLst/>
                        <a:defRPr/>
                      </a:pPr>
                      <a:r>
                        <a:rPr lang="en-US" sz="2000" b="1" dirty="0">
                          <a:solidFill>
                            <a:schemeClr val="dk1"/>
                          </a:solidFill>
                          <a:effectLst/>
                          <a:latin typeface="+mj-lt"/>
                          <a:ea typeface="+mn-ea"/>
                          <a:cs typeface="Calibri"/>
                        </a:rPr>
                        <a:t>Participant Assistance Funds</a:t>
                      </a:r>
                      <a:r>
                        <a:rPr lang="en-US" sz="2000" dirty="0">
                          <a:solidFill>
                            <a:schemeClr val="dk1"/>
                          </a:solidFill>
                          <a:effectLst/>
                          <a:latin typeface="+mj-lt"/>
                          <a:ea typeface="+mn-ea"/>
                          <a:cs typeface="Calibri"/>
                        </a:rPr>
                        <a:t> (one-time costs to move in)</a:t>
                      </a:r>
                    </a:p>
                    <a:p>
                      <a:pPr marL="285750" marR="0" lvl="0" indent="-285750" algn="l" defTabSz="914400" rtl="0" eaLnBrk="1" fontAlgn="auto" latinLnBrk="0" hangingPunct="1">
                        <a:lnSpc>
                          <a:spcPct val="107000"/>
                        </a:lnSpc>
                        <a:spcBef>
                          <a:spcPts val="300"/>
                        </a:spcBef>
                        <a:spcAft>
                          <a:spcPts val="0"/>
                        </a:spcAft>
                        <a:buClrTx/>
                        <a:buSzTx/>
                        <a:buFont typeface="Arial" panose="020B0604020202020204" pitchFamily="34" charset="0"/>
                        <a:buChar char="•"/>
                        <a:tabLst/>
                        <a:defRPr/>
                      </a:pPr>
                      <a:r>
                        <a:rPr lang="en-US" sz="2000" b="1" dirty="0">
                          <a:solidFill>
                            <a:schemeClr val="dk1"/>
                          </a:solidFill>
                          <a:effectLst/>
                          <a:latin typeface="+mj-lt"/>
                          <a:ea typeface="+mn-ea"/>
                          <a:cs typeface="Calibri"/>
                        </a:rPr>
                        <a:t>Landlord Outreach and Mitigation Funds</a:t>
                      </a:r>
                      <a:endParaRPr lang="en-US" sz="2000" dirty="0">
                        <a:solidFill>
                          <a:schemeClr val="dk1"/>
                        </a:solidFill>
                        <a:effectLst/>
                        <a:latin typeface="+mj-lt"/>
                        <a:ea typeface="+mn-ea"/>
                        <a:cs typeface="Calibri"/>
                      </a:endParaRPr>
                    </a:p>
                  </a:txBody>
                  <a:tcPr marL="110899" marR="55449" marT="55449" marB="55449" anchor="ctr">
                    <a:lnR w="12700" cap="flat" cmpd="sng" algn="ctr">
                      <a:solidFill>
                        <a:schemeClr val="tx1">
                          <a:lumMod val="50000"/>
                          <a:lumOff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5817931"/>
                  </a:ext>
                </a:extLst>
              </a:tr>
              <a:tr h="892955">
                <a:tc vMerge="1">
                  <a:txBody>
                    <a:bodyPr/>
                    <a:lstStyle/>
                    <a:p>
                      <a:endParaRPr lang="en-US"/>
                    </a:p>
                  </a:txBody>
                  <a:tcPr/>
                </a:tc>
                <a:tc rowSpan="3">
                  <a:txBody>
                    <a:bodyPr/>
                    <a:lstStyle/>
                    <a:p>
                      <a:pPr marL="1828800" marR="0" indent="0" algn="l">
                        <a:lnSpc>
                          <a:spcPct val="107000"/>
                        </a:lnSpc>
                        <a:spcBef>
                          <a:spcPts val="0"/>
                        </a:spcBef>
                        <a:spcAft>
                          <a:spcPts val="0"/>
                        </a:spcAft>
                      </a:pPr>
                      <a:r>
                        <a:rPr lang="en-US" sz="2000" b="1" dirty="0">
                          <a:solidFill>
                            <a:schemeClr val="bg1"/>
                          </a:solidFill>
                          <a:effectLst/>
                          <a:latin typeface="+mj-lt"/>
                          <a:ea typeface="+mn-ea"/>
                          <a:cs typeface="Calibri"/>
                        </a:rPr>
                        <a:t>FLEXIBLE FUNDING CATEGORIES </a:t>
                      </a:r>
                    </a:p>
                    <a:p>
                      <a:pPr marL="1828800" marR="0" indent="0" algn="l">
                        <a:lnSpc>
                          <a:spcPct val="107000"/>
                        </a:lnSpc>
                        <a:spcBef>
                          <a:spcPts val="0"/>
                        </a:spcBef>
                        <a:spcAft>
                          <a:spcPts val="0"/>
                        </a:spcAft>
                      </a:pPr>
                      <a:r>
                        <a:rPr lang="en-US" sz="2000" dirty="0">
                          <a:solidFill>
                            <a:schemeClr val="bg1"/>
                          </a:solidFill>
                          <a:effectLst/>
                          <a:latin typeface="+mj-lt"/>
                          <a:ea typeface="+mn-ea"/>
                          <a:cs typeface="Calibri"/>
                        </a:rPr>
                        <a:t>$80M</a:t>
                      </a:r>
                      <a:endParaRPr lang="en-US" sz="2000" dirty="0">
                        <a:latin typeface="+mj-lt"/>
                        <a:cs typeface="Calibri"/>
                      </a:endParaRPr>
                    </a:p>
                  </a:txBody>
                  <a:tcPr marL="55449" marR="55449" marT="55449" marB="55449" anchor="ctr">
                    <a:lnT w="28575"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7CA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chemeClr val="dk1"/>
                          </a:solidFill>
                          <a:effectLst/>
                          <a:latin typeface="+mj-lt"/>
                          <a:ea typeface="+mn-ea"/>
                          <a:cs typeface="Calibri"/>
                        </a:rPr>
                        <a:t>County BHBH program implementation</a:t>
                      </a:r>
                    </a:p>
                  </a:txBody>
                  <a:tcPr marL="110899" marR="55449" marT="55449" marB="55449" anchor="ctr">
                    <a:lnR w="12700" cap="flat" cmpd="sng" algn="ctr">
                      <a:solidFill>
                        <a:schemeClr val="tx1">
                          <a:lumMod val="50000"/>
                          <a:lumOff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F1FF"/>
                    </a:solidFill>
                  </a:tcPr>
                </a:tc>
                <a:extLst>
                  <a:ext uri="{0D108BD9-81ED-4DB2-BD59-A6C34878D82A}">
                    <a16:rowId xmlns:a16="http://schemas.microsoft.com/office/drawing/2014/main" val="3557115547"/>
                  </a:ext>
                </a:extLst>
              </a:tr>
              <a:tr h="892955">
                <a:tc vMerge="1">
                  <a:txBody>
                    <a:bodyPr/>
                    <a:lstStyle/>
                    <a:p>
                      <a:endParaRPr lang="en-US"/>
                    </a:p>
                  </a:txBody>
                  <a:tcPr/>
                </a:tc>
                <a:tc vMerge="1">
                  <a:txBody>
                    <a:bodyPr/>
                    <a:lstStyle/>
                    <a:p>
                      <a:endParaRPr lang="en-US"/>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chemeClr val="dk1"/>
                          </a:solidFill>
                          <a:effectLst/>
                          <a:latin typeface="+mj-lt"/>
                          <a:ea typeface="+mn-ea"/>
                          <a:cs typeface="Calibri"/>
                        </a:rPr>
                        <a:t>Outreach and engagement</a:t>
                      </a:r>
                    </a:p>
                  </a:txBody>
                  <a:tcPr marL="110899" marR="55449" marT="55449" marB="55449" anchor="ctr">
                    <a:lnR w="12700" cap="flat" cmpd="sng" algn="ctr">
                      <a:solidFill>
                        <a:schemeClr val="tx1">
                          <a:lumMod val="50000"/>
                          <a:lumOff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F1FF"/>
                    </a:solidFill>
                  </a:tcPr>
                </a:tc>
                <a:extLst>
                  <a:ext uri="{0D108BD9-81ED-4DB2-BD59-A6C34878D82A}">
                    <a16:rowId xmlns:a16="http://schemas.microsoft.com/office/drawing/2014/main" val="1617851214"/>
                  </a:ext>
                </a:extLst>
              </a:tr>
              <a:tr h="892955">
                <a:tc vMerge="1">
                  <a:txBody>
                    <a:bodyPr/>
                    <a:lstStyle/>
                    <a:p>
                      <a:endParaRPr lang="en-US"/>
                    </a:p>
                  </a:txBody>
                  <a:tcPr/>
                </a:tc>
                <a:tc vMerge="1">
                  <a:txBody>
                    <a:bodyPr/>
                    <a:lstStyle/>
                    <a:p>
                      <a:endParaRPr lang="en-US"/>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dirty="0">
                          <a:solidFill>
                            <a:schemeClr val="dk1"/>
                          </a:solidFill>
                          <a:effectLst/>
                          <a:latin typeface="+mj-lt"/>
                          <a:ea typeface="+mn-ea"/>
                          <a:cs typeface="Calibri"/>
                        </a:rPr>
                        <a:t>B</a:t>
                      </a:r>
                      <a:r>
                        <a:rPr lang="en-US" sz="2000" b="1" dirty="0">
                          <a:solidFill>
                            <a:schemeClr val="dk1"/>
                          </a:solidFill>
                          <a:effectLst/>
                          <a:latin typeface="+mj-lt"/>
                          <a:ea typeface="+mn-ea"/>
                          <a:cs typeface="Calibri"/>
                        </a:rPr>
                        <a:t>ridge housing start-up infrastructure</a:t>
                      </a:r>
                      <a:endParaRPr lang="en-US" sz="2000" dirty="0">
                        <a:solidFill>
                          <a:schemeClr val="dk1"/>
                        </a:solidFill>
                        <a:effectLst/>
                        <a:latin typeface="+mj-lt"/>
                        <a:ea typeface="+mn-ea"/>
                        <a:cs typeface="Calibri"/>
                      </a:endParaRPr>
                    </a:p>
                  </a:txBody>
                  <a:tcPr marL="110899" marR="55449" marT="55449" marB="55449" anchor="ctr">
                    <a:lnR w="12700" cap="flat" cmpd="sng" algn="ctr">
                      <a:solidFill>
                        <a:schemeClr val="tx1">
                          <a:lumMod val="50000"/>
                          <a:lumOff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9F1FF"/>
                    </a:solidFill>
                  </a:tcPr>
                </a:tc>
                <a:extLst>
                  <a:ext uri="{0D108BD9-81ED-4DB2-BD59-A6C34878D82A}">
                    <a16:rowId xmlns:a16="http://schemas.microsoft.com/office/drawing/2014/main" val="3354874170"/>
                  </a:ext>
                </a:extLst>
              </a:tr>
            </a:tbl>
          </a:graphicData>
        </a:graphic>
      </p:graphicFrame>
      <p:sp>
        <p:nvSpPr>
          <p:cNvPr id="12" name="Oval 11">
            <a:extLst>
              <a:ext uri="{FF2B5EF4-FFF2-40B4-BE49-F238E27FC236}">
                <a16:creationId xmlns:a16="http://schemas.microsoft.com/office/drawing/2014/main" id="{2C50A9A9-6153-0278-9448-997459C52082}"/>
              </a:ext>
            </a:extLst>
          </p:cNvPr>
          <p:cNvSpPr/>
          <p:nvPr/>
        </p:nvSpPr>
        <p:spPr>
          <a:xfrm>
            <a:off x="4777869" y="4534406"/>
            <a:ext cx="1197096" cy="9302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Montserrat ExtraBold" pitchFamily="2" charset="0"/>
              </a:rPr>
              <a:t>75%</a:t>
            </a:r>
          </a:p>
        </p:txBody>
      </p:sp>
      <p:sp>
        <p:nvSpPr>
          <p:cNvPr id="13" name="Oval 12">
            <a:extLst>
              <a:ext uri="{FF2B5EF4-FFF2-40B4-BE49-F238E27FC236}">
                <a16:creationId xmlns:a16="http://schemas.microsoft.com/office/drawing/2014/main" id="{D224AF1C-BA3C-5B5D-AD7C-9E392647131F}"/>
              </a:ext>
            </a:extLst>
          </p:cNvPr>
          <p:cNvSpPr/>
          <p:nvPr/>
        </p:nvSpPr>
        <p:spPr>
          <a:xfrm>
            <a:off x="4777869" y="8124145"/>
            <a:ext cx="1197096" cy="9302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Montserrat ExtraBold" pitchFamily="2" charset="0"/>
              </a:rPr>
              <a:t>25%</a:t>
            </a:r>
          </a:p>
        </p:txBody>
      </p:sp>
      <p:sp>
        <p:nvSpPr>
          <p:cNvPr id="15" name="Rectangle: Rounded Corners 14">
            <a:extLst>
              <a:ext uri="{FF2B5EF4-FFF2-40B4-BE49-F238E27FC236}">
                <a16:creationId xmlns:a16="http://schemas.microsoft.com/office/drawing/2014/main" id="{691AE321-3A8E-2A97-C768-4E4CA4380893}"/>
              </a:ext>
            </a:extLst>
          </p:cNvPr>
          <p:cNvSpPr/>
          <p:nvPr/>
        </p:nvSpPr>
        <p:spPr>
          <a:xfrm>
            <a:off x="1481779" y="6518975"/>
            <a:ext cx="1790499" cy="10483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lnSpc>
                <a:spcPct val="107000"/>
              </a:lnSpc>
              <a:defRPr/>
            </a:pPr>
            <a:r>
              <a:rPr lang="en-US" sz="1400" b="1" u="sng" dirty="0">
                <a:solidFill>
                  <a:schemeClr val="tx1"/>
                </a:solidFill>
                <a:latin typeface="+mj-lt"/>
                <a:ea typeface="Calibri" panose="020F0502020204030204" pitchFamily="34" charset="0"/>
                <a:cs typeface="Calibri" panose="020F0502020204030204" pitchFamily="34" charset="0"/>
              </a:rPr>
              <a:t>TOTAL</a:t>
            </a:r>
          </a:p>
          <a:p>
            <a:pPr algn="ctr" defTabSz="554492">
              <a:lnSpc>
                <a:spcPct val="107000"/>
              </a:lnSpc>
              <a:defRPr/>
            </a:pPr>
            <a:r>
              <a:rPr lang="en-US" sz="2800" b="1" dirty="0">
                <a:solidFill>
                  <a:schemeClr val="tx1"/>
                </a:solidFill>
                <a:latin typeface="+mj-lt"/>
                <a:ea typeface="Calibri" panose="020F0502020204030204" pitchFamily="34" charset="0"/>
                <a:cs typeface="Calibri" panose="020F0502020204030204" pitchFamily="34" charset="0"/>
              </a:rPr>
              <a:t>$321M</a:t>
            </a:r>
          </a:p>
        </p:txBody>
      </p:sp>
      <p:sp>
        <p:nvSpPr>
          <p:cNvPr id="16" name="Text Placeholder 3">
            <a:extLst>
              <a:ext uri="{FF2B5EF4-FFF2-40B4-BE49-F238E27FC236}">
                <a16:creationId xmlns:a16="http://schemas.microsoft.com/office/drawing/2014/main" id="{E5855A71-0380-A8B9-A7CA-E0A70178A80B}"/>
              </a:ext>
            </a:extLst>
          </p:cNvPr>
          <p:cNvSpPr txBox="1">
            <a:spLocks/>
          </p:cNvSpPr>
          <p:nvPr/>
        </p:nvSpPr>
        <p:spPr>
          <a:xfrm>
            <a:off x="1215600" y="7783263"/>
            <a:ext cx="3170001" cy="618723"/>
          </a:xfrm>
          <a:prstGeom prst="rect">
            <a:avLst/>
          </a:prstGeom>
        </p:spPr>
        <p:txBody>
          <a:bodyPr/>
          <a:lstStyle>
            <a:lvl1pPr marL="0" eaLnBrk="1" hangingPunct="1">
              <a:defRPr sz="3200" b="0" i="0" kern="1200" spc="10">
                <a:solidFill>
                  <a:srgbClr val="143961"/>
                </a:solidFill>
                <a:latin typeface="+mn-lt"/>
                <a:ea typeface="Tahoma" panose="020B0604030504040204" pitchFamily="34" charset="0"/>
                <a:cs typeface="Tahoma" panose="020B060403050404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40548" indent="-140548">
              <a:buFont typeface="Arial" panose="020B0604020202020204" pitchFamily="34" charset="0"/>
              <a:buChar char="•"/>
              <a:tabLst>
                <a:tab pos="554492" algn="r"/>
                <a:tab pos="620916" algn="l"/>
              </a:tabLst>
            </a:pPr>
            <a:r>
              <a:rPr lang="en-US" sz="1800" b="1" dirty="0">
                <a:solidFill>
                  <a:schemeClr val="bg1"/>
                </a:solidFill>
                <a:latin typeface="+mj-lt"/>
              </a:rPr>
              <a:t>$61M </a:t>
            </a:r>
            <a:r>
              <a:rPr lang="en-US" sz="1800" dirty="0">
                <a:solidFill>
                  <a:schemeClr val="bg1"/>
                </a:solidFill>
                <a:latin typeface="+mj-lt"/>
              </a:rPr>
              <a:t>to DPH/SAPC</a:t>
            </a:r>
          </a:p>
          <a:p>
            <a:pPr marL="140548" indent="-140548">
              <a:buFont typeface="Arial" panose="020B0604020202020204" pitchFamily="34" charset="0"/>
              <a:buChar char="•"/>
              <a:tabLst>
                <a:tab pos="554492" algn="r"/>
                <a:tab pos="620916" algn="l"/>
              </a:tabLst>
            </a:pPr>
            <a:r>
              <a:rPr lang="en-US" sz="1800" b="1" dirty="0">
                <a:solidFill>
                  <a:schemeClr val="bg1"/>
                </a:solidFill>
                <a:latin typeface="+mj-lt"/>
              </a:rPr>
              <a:t>$260M </a:t>
            </a:r>
            <a:r>
              <a:rPr lang="en-US" sz="1800" dirty="0">
                <a:solidFill>
                  <a:schemeClr val="bg1"/>
                </a:solidFill>
                <a:latin typeface="+mj-lt"/>
              </a:rPr>
              <a:t>to DMH</a:t>
            </a:r>
          </a:p>
        </p:txBody>
      </p:sp>
    </p:spTree>
    <p:extLst>
      <p:ext uri="{BB962C8B-B14F-4D97-AF65-F5344CB8AC3E}">
        <p14:creationId xmlns:p14="http://schemas.microsoft.com/office/powerpoint/2010/main" val="1641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943403A-102E-14C1-91C3-CF5ABC3320A4}"/>
              </a:ext>
            </a:extLst>
          </p:cNvPr>
          <p:cNvGraphicFramePr>
            <a:graphicFrameLocks noChangeAspect="1"/>
          </p:cNvGraphicFramePr>
          <p:nvPr>
            <p:custDataLst>
              <p:tags r:id="rId1"/>
            </p:custDataLst>
            <p:extLst>
              <p:ext uri="{D42A27DB-BD31-4B8C-83A1-F6EECF244321}">
                <p14:modId xmlns:p14="http://schemas.microsoft.com/office/powerpoint/2010/main" val="2652860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8" name="think-cell data - do not delete" hidden="1">
                        <a:extLst>
                          <a:ext uri="{FF2B5EF4-FFF2-40B4-BE49-F238E27FC236}">
                            <a16:creationId xmlns:a16="http://schemas.microsoft.com/office/drawing/2014/main" id="{2943403A-102E-14C1-91C3-CF5ABC3320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object 13">
            <a:extLst>
              <a:ext uri="{FF2B5EF4-FFF2-40B4-BE49-F238E27FC236}">
                <a16:creationId xmlns:a16="http://schemas.microsoft.com/office/drawing/2014/main" id="{C99632F5-107F-6276-B307-EF6F79809F61}"/>
              </a:ext>
            </a:extLst>
          </p:cNvPr>
          <p:cNvSpPr txBox="1"/>
          <p:nvPr/>
        </p:nvSpPr>
        <p:spPr>
          <a:xfrm>
            <a:off x="586855" y="2079925"/>
            <a:ext cx="13500544" cy="7822576"/>
          </a:xfrm>
          <a:prstGeom prst="rect">
            <a:avLst/>
          </a:prstGeom>
        </p:spPr>
        <p:txBody>
          <a:bodyPr vert="horz" wrap="square" lIns="0" tIns="123556" rIns="0" bIns="0" rtlCol="0">
            <a:spAutoFit/>
          </a:bodyPr>
          <a:lstStyle/>
          <a:p>
            <a:pPr marL="586384" indent="-565442" defTabSz="1507846">
              <a:spcBef>
                <a:spcPts val="973"/>
              </a:spcBef>
              <a:buFont typeface="Arial" panose="020B0604020202020204" pitchFamily="34" charset="0"/>
              <a:buChar char="•"/>
              <a:defRPr/>
            </a:pPr>
            <a:r>
              <a:rPr lang="en-US" sz="2968" spc="16" dirty="0">
                <a:solidFill>
                  <a:srgbClr val="002060"/>
                </a:solidFill>
                <a:latin typeface="Montserrat" panose="00000500000000000000" pitchFamily="2" charset="0"/>
                <a:cs typeface="Tahoma"/>
              </a:rPr>
              <a:t>LA Superior Court, DMH, and Mental Health Advocacy Services have MOU drafted to support Care Court participants with mutual on-site staffing in </a:t>
            </a:r>
            <a:r>
              <a:rPr lang="en-US" sz="2968" b="1" spc="16" dirty="0">
                <a:solidFill>
                  <a:srgbClr val="002060"/>
                </a:solidFill>
                <a:latin typeface="Montserrat" panose="00000500000000000000" pitchFamily="2" charset="0"/>
                <a:cs typeface="Tahoma"/>
              </a:rPr>
              <a:t>Self Help Center </a:t>
            </a:r>
            <a:r>
              <a:rPr lang="en-US" sz="2968" spc="16" dirty="0">
                <a:solidFill>
                  <a:srgbClr val="002060"/>
                </a:solidFill>
                <a:latin typeface="Montserrat" panose="00000500000000000000" pitchFamily="2" charset="0"/>
                <a:cs typeface="Tahoma"/>
              </a:rPr>
              <a:t>(SHC) at Norwalk Courthouse</a:t>
            </a:r>
          </a:p>
          <a:p>
            <a:pPr marL="20942" defTabSz="1507846">
              <a:spcBef>
                <a:spcPts val="973"/>
              </a:spcBef>
              <a:defRPr/>
            </a:pPr>
            <a:endParaRPr lang="en-US" sz="2968" spc="16" dirty="0">
              <a:solidFill>
                <a:srgbClr val="002060"/>
              </a:solidFill>
              <a:latin typeface="Montserrat" panose="00000500000000000000" pitchFamily="2" charset="0"/>
              <a:cs typeface="Tahoma"/>
            </a:endParaRPr>
          </a:p>
          <a:p>
            <a:pPr marL="586384" indent="-565442" defTabSz="1507846">
              <a:spcBef>
                <a:spcPts val="973"/>
              </a:spcBef>
              <a:buFont typeface="Arial" panose="020B0604020202020204" pitchFamily="34" charset="0"/>
              <a:buChar char="•"/>
              <a:defRPr/>
            </a:pPr>
            <a:r>
              <a:rPr lang="en-US" sz="2968" spc="16" dirty="0">
                <a:solidFill>
                  <a:srgbClr val="002060"/>
                </a:solidFill>
                <a:latin typeface="Montserrat" panose="00000500000000000000" pitchFamily="2" charset="0"/>
                <a:cs typeface="Tahoma"/>
              </a:rPr>
              <a:t>SHC will use </a:t>
            </a:r>
            <a:r>
              <a:rPr lang="en-US" sz="2968" b="1" spc="16" dirty="0">
                <a:solidFill>
                  <a:srgbClr val="002060"/>
                </a:solidFill>
                <a:latin typeface="Montserrat" panose="00000500000000000000" pitchFamily="2" charset="0"/>
                <a:cs typeface="Tahoma"/>
              </a:rPr>
              <a:t>dedicated private spaces </a:t>
            </a:r>
            <a:r>
              <a:rPr lang="en-US" sz="2968" spc="16" dirty="0">
                <a:solidFill>
                  <a:srgbClr val="002060"/>
                </a:solidFill>
                <a:latin typeface="Montserrat" panose="00000500000000000000" pitchFamily="2" charset="0"/>
                <a:cs typeface="Tahoma"/>
              </a:rPr>
              <a:t>to assist community members via video and/or Microsoft Teams to link legal and/or DMH personnel in real time. </a:t>
            </a:r>
          </a:p>
          <a:p>
            <a:pPr marL="20942" defTabSz="1507846">
              <a:spcBef>
                <a:spcPts val="973"/>
              </a:spcBef>
              <a:defRPr/>
            </a:pPr>
            <a:endParaRPr lang="en-US" sz="2968" spc="16" dirty="0">
              <a:solidFill>
                <a:srgbClr val="002060"/>
              </a:solidFill>
              <a:latin typeface="Montserrat" panose="00000500000000000000" pitchFamily="2" charset="0"/>
              <a:cs typeface="Tahoma"/>
            </a:endParaRPr>
          </a:p>
          <a:p>
            <a:pPr marL="586384" indent="-565442" defTabSz="1507846">
              <a:spcBef>
                <a:spcPts val="973"/>
              </a:spcBef>
              <a:buFont typeface="Arial" panose="020B0604020202020204" pitchFamily="34" charset="0"/>
              <a:buChar char="•"/>
              <a:defRPr/>
            </a:pPr>
            <a:r>
              <a:rPr lang="en-US" sz="2968" spc="16" dirty="0">
                <a:solidFill>
                  <a:srgbClr val="002060"/>
                </a:solidFill>
                <a:latin typeface="Montserrat" panose="00000500000000000000" pitchFamily="2" charset="0"/>
                <a:cs typeface="Tahoma"/>
              </a:rPr>
              <a:t>SHCs are located in </a:t>
            </a:r>
            <a:r>
              <a:rPr lang="en-US" sz="2968" b="1" spc="16" dirty="0">
                <a:solidFill>
                  <a:srgbClr val="002060"/>
                </a:solidFill>
                <a:latin typeface="Montserrat" panose="00000500000000000000" pitchFamily="2" charset="0"/>
                <a:cs typeface="Tahoma"/>
              </a:rPr>
              <a:t>11 courthouses across LA County</a:t>
            </a:r>
            <a:r>
              <a:rPr lang="en-US" sz="2968" spc="16" dirty="0">
                <a:solidFill>
                  <a:srgbClr val="002060"/>
                </a:solidFill>
                <a:latin typeface="Montserrat" panose="00000500000000000000" pitchFamily="2" charset="0"/>
                <a:cs typeface="Tahoma"/>
              </a:rPr>
              <a:t>: Antelope Valley, Central (</a:t>
            </a:r>
            <a:r>
              <a:rPr lang="en-US" sz="2968" spc="16" dirty="0" err="1">
                <a:solidFill>
                  <a:srgbClr val="002060"/>
                </a:solidFill>
                <a:latin typeface="Montserrat" panose="00000500000000000000" pitchFamily="2" charset="0"/>
                <a:cs typeface="Tahoma"/>
              </a:rPr>
              <a:t>S.Mosk</a:t>
            </a:r>
            <a:r>
              <a:rPr lang="en-US" sz="2968" spc="16" dirty="0">
                <a:solidFill>
                  <a:srgbClr val="002060"/>
                </a:solidFill>
                <a:latin typeface="Montserrat" panose="00000500000000000000" pitchFamily="2" charset="0"/>
                <a:cs typeface="Tahoma"/>
              </a:rPr>
              <a:t>), Chatsworth, Compton, Long Beach, Pasadena, Pomona, Torrance, Whittier, Hollywood, and Van Nuys. </a:t>
            </a:r>
          </a:p>
          <a:p>
            <a:pPr marL="20942" defTabSz="1507846">
              <a:spcBef>
                <a:spcPts val="973"/>
              </a:spcBef>
              <a:defRPr/>
            </a:pPr>
            <a:endParaRPr lang="en-US" sz="2968" spc="16" dirty="0">
              <a:solidFill>
                <a:srgbClr val="002060"/>
              </a:solidFill>
              <a:latin typeface="Montserrat" panose="00000500000000000000" pitchFamily="2" charset="0"/>
              <a:cs typeface="Tahoma"/>
            </a:endParaRPr>
          </a:p>
          <a:p>
            <a:pPr marL="586384" indent="-565442" defTabSz="1507846">
              <a:spcBef>
                <a:spcPts val="973"/>
              </a:spcBef>
              <a:buFont typeface="Arial" panose="020B0604020202020204" pitchFamily="34" charset="0"/>
              <a:buChar char="•"/>
              <a:defRPr/>
            </a:pPr>
            <a:r>
              <a:rPr lang="en-US" sz="2968" spc="16" dirty="0">
                <a:solidFill>
                  <a:srgbClr val="002060"/>
                </a:solidFill>
                <a:latin typeface="Montserrat" panose="00000500000000000000" pitchFamily="2" charset="0"/>
                <a:cs typeface="Tahoma"/>
              </a:rPr>
              <a:t>Additionally, SHC operates a </a:t>
            </a:r>
            <a:r>
              <a:rPr lang="en-US" sz="2968" b="1" spc="16" dirty="0">
                <a:solidFill>
                  <a:srgbClr val="002060"/>
                </a:solidFill>
                <a:latin typeface="Montserrat" panose="00000500000000000000" pitchFamily="2" charset="0"/>
                <a:cs typeface="Tahoma"/>
              </a:rPr>
              <a:t>Call Center for Self Represented Litigants </a:t>
            </a:r>
            <a:r>
              <a:rPr lang="en-US" sz="2968" spc="16" dirty="0">
                <a:solidFill>
                  <a:srgbClr val="002060"/>
                </a:solidFill>
                <a:latin typeface="Montserrat" panose="00000500000000000000" pitchFamily="2" charset="0"/>
                <a:cs typeface="Tahoma"/>
              </a:rPr>
              <a:t>(Monday-Friday)</a:t>
            </a:r>
          </a:p>
          <a:p>
            <a:pPr marL="586384" indent="-565442" defTabSz="1507846">
              <a:spcBef>
                <a:spcPts val="973"/>
              </a:spcBef>
              <a:buFont typeface="Arial" panose="020B0604020202020204" pitchFamily="34" charset="0"/>
              <a:buChar char="•"/>
              <a:defRPr/>
            </a:pPr>
            <a:endParaRPr lang="en-US" sz="2638" spc="16" dirty="0">
              <a:solidFill>
                <a:srgbClr val="002060"/>
              </a:solidFill>
              <a:latin typeface="Montserrat" panose="00000500000000000000" pitchFamily="2" charset="0"/>
              <a:cs typeface="Tahoma"/>
            </a:endParaRPr>
          </a:p>
        </p:txBody>
      </p:sp>
      <p:pic>
        <p:nvPicPr>
          <p:cNvPr id="4" name="Picture 3">
            <a:extLst>
              <a:ext uri="{FF2B5EF4-FFF2-40B4-BE49-F238E27FC236}">
                <a16:creationId xmlns:a16="http://schemas.microsoft.com/office/drawing/2014/main" id="{95024FC6-CF6A-5331-558B-02194C7CF0F2}"/>
              </a:ext>
            </a:extLst>
          </p:cNvPr>
          <p:cNvPicPr>
            <a:picLocks noChangeAspect="1"/>
          </p:cNvPicPr>
          <p:nvPr/>
        </p:nvPicPr>
        <p:blipFill>
          <a:blip r:embed="rId5"/>
          <a:stretch>
            <a:fillRect/>
          </a:stretch>
        </p:blipFill>
        <p:spPr>
          <a:xfrm>
            <a:off x="14586969" y="1614854"/>
            <a:ext cx="4962205" cy="4604723"/>
          </a:xfrm>
          <a:prstGeom prst="rect">
            <a:avLst/>
          </a:prstGeom>
        </p:spPr>
      </p:pic>
      <p:sp>
        <p:nvSpPr>
          <p:cNvPr id="5" name="TextBox 4">
            <a:extLst>
              <a:ext uri="{FF2B5EF4-FFF2-40B4-BE49-F238E27FC236}">
                <a16:creationId xmlns:a16="http://schemas.microsoft.com/office/drawing/2014/main" id="{CE4DB590-8E6B-9932-3222-08052BC07B54}"/>
              </a:ext>
            </a:extLst>
          </p:cNvPr>
          <p:cNvSpPr txBox="1"/>
          <p:nvPr/>
        </p:nvSpPr>
        <p:spPr>
          <a:xfrm>
            <a:off x="14782338" y="6202090"/>
            <a:ext cx="4571465" cy="498342"/>
          </a:xfrm>
          <a:prstGeom prst="rect">
            <a:avLst/>
          </a:prstGeom>
          <a:noFill/>
        </p:spPr>
        <p:txBody>
          <a:bodyPr wrap="square" rtlCol="0">
            <a:spAutoFit/>
          </a:bodyPr>
          <a:lstStyle/>
          <a:p>
            <a:pPr defTabSz="1507846">
              <a:defRPr/>
            </a:pPr>
            <a:r>
              <a:rPr lang="en-US" sz="1319" dirty="0">
                <a:solidFill>
                  <a:prstClr val="black"/>
                </a:solidFill>
                <a:latin typeface="Calibri" panose="020F0502020204030204"/>
                <a:hlinkClick r:id="rId6"/>
              </a:rPr>
              <a:t>https://www.steelcase.com/research/articles/topics/workplace/designing-with-pods/</a:t>
            </a:r>
            <a:r>
              <a:rPr lang="en-US" sz="1319" dirty="0">
                <a:solidFill>
                  <a:prstClr val="black"/>
                </a:solidFill>
                <a:latin typeface="Calibri" panose="020F0502020204030204"/>
              </a:rPr>
              <a:t>  **Illustrative for concept only**</a:t>
            </a:r>
          </a:p>
        </p:txBody>
      </p:sp>
      <p:sp>
        <p:nvSpPr>
          <p:cNvPr id="2" name="Title 1">
            <a:extLst>
              <a:ext uri="{FF2B5EF4-FFF2-40B4-BE49-F238E27FC236}">
                <a16:creationId xmlns:a16="http://schemas.microsoft.com/office/drawing/2014/main" id="{C5B83667-BFE2-0F53-22E0-9F24E43066B7}"/>
              </a:ext>
            </a:extLst>
          </p:cNvPr>
          <p:cNvSpPr>
            <a:spLocks noGrp="1"/>
          </p:cNvSpPr>
          <p:nvPr>
            <p:ph type="title"/>
          </p:nvPr>
        </p:nvSpPr>
        <p:spPr/>
        <p:txBody>
          <a:bodyPr vert="horz"/>
          <a:lstStyle/>
          <a:p>
            <a:r>
              <a:rPr lang="en-US" spc="-81" dirty="0">
                <a:solidFill>
                  <a:srgbClr val="C00000"/>
                </a:solidFill>
                <a:latin typeface="Montserrat ExtraBold" pitchFamily="2" charset="0"/>
              </a:rPr>
              <a:t>CARE</a:t>
            </a:r>
            <a:r>
              <a:rPr lang="en-US" spc="-81" dirty="0">
                <a:solidFill>
                  <a:srgbClr val="002060"/>
                </a:solidFill>
              </a:rPr>
              <a:t> </a:t>
            </a:r>
            <a:r>
              <a:rPr lang="en-US" spc="-81" dirty="0">
                <a:solidFill>
                  <a:srgbClr val="002060"/>
                </a:solidFill>
                <a:latin typeface="+mj-lt"/>
              </a:rPr>
              <a:t>Court: </a:t>
            </a:r>
            <a:r>
              <a:rPr lang="en-US" dirty="0"/>
              <a:t>Equity in Access with Technology</a:t>
            </a:r>
          </a:p>
        </p:txBody>
      </p:sp>
      <p:sp>
        <p:nvSpPr>
          <p:cNvPr id="17" name="Slide Number Placeholder 16">
            <a:extLst>
              <a:ext uri="{FF2B5EF4-FFF2-40B4-BE49-F238E27FC236}">
                <a16:creationId xmlns:a16="http://schemas.microsoft.com/office/drawing/2014/main" id="{E1EBCAD5-F336-2A87-4DD8-95AAECB14D00}"/>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dirty="0">
                <a:solidFill>
                  <a:srgbClr val="002060"/>
                </a:solidFill>
                <a:latin typeface="Montserrat"/>
              </a:rPr>
              <a:t>LA County </a:t>
            </a:r>
            <a:r>
              <a:rPr lang="en-US" sz="1600" b="1" spc="-101" dirty="0">
                <a:solidFill>
                  <a:srgbClr val="C5393F"/>
                </a:solidFill>
                <a:latin typeface="Montserrat ExtraBold" pitchFamily="2" charset="0"/>
              </a:rPr>
              <a:t>CARE</a:t>
            </a:r>
            <a:r>
              <a:rPr lang="en-US" sz="1600" b="1" spc="-101" dirty="0">
                <a:solidFill>
                  <a:prstClr val="black"/>
                </a:solidFill>
                <a:latin typeface="Montserrat"/>
              </a:rPr>
              <a:t> </a:t>
            </a:r>
            <a:r>
              <a:rPr lang="en-US" sz="1600" b="1" spc="-101" dirty="0">
                <a:solidFill>
                  <a:srgbClr val="002060"/>
                </a:solidFill>
                <a:latin typeface="Montserrat"/>
              </a:rPr>
              <a:t>Court </a:t>
            </a:r>
            <a:r>
              <a:rPr lang="en-US" sz="1600" b="1" spc="-101" dirty="0">
                <a:solidFill>
                  <a:prstClr val="black"/>
                </a:solidFill>
                <a:latin typeface="Montserrat"/>
              </a:rPr>
              <a:t> </a:t>
            </a:r>
            <a:r>
              <a:rPr lang="en-US" sz="1801" spc="-101" dirty="0">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14</a:t>
            </a:fld>
            <a:endParaRPr lang="en-US" sz="1801" spc="-74" dirty="0">
              <a:solidFill>
                <a:srgbClr val="101130"/>
              </a:solidFill>
              <a:latin typeface="Montserrat"/>
            </a:endParaRPr>
          </a:p>
        </p:txBody>
      </p:sp>
    </p:spTree>
    <p:extLst>
      <p:ext uri="{BB962C8B-B14F-4D97-AF65-F5344CB8AC3E}">
        <p14:creationId xmlns:p14="http://schemas.microsoft.com/office/powerpoint/2010/main" val="152127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83D6CB-3E79-074C-A928-F8A2759A6A23}"/>
              </a:ext>
            </a:extLst>
          </p:cNvPr>
          <p:cNvSpPr>
            <a:spLocks noGrp="1"/>
          </p:cNvSpPr>
          <p:nvPr>
            <p:ph type="title"/>
          </p:nvPr>
        </p:nvSpPr>
        <p:spPr>
          <a:xfrm>
            <a:off x="453224" y="1216550"/>
            <a:ext cx="17346827" cy="834887"/>
          </a:xfrm>
        </p:spPr>
        <p:txBody>
          <a:bodyPr vert="horz"/>
          <a:lstStyle/>
          <a:p>
            <a:r>
              <a:rPr lang="en-US" sz="4800" spc="-81" dirty="0">
                <a:solidFill>
                  <a:srgbClr val="C00000"/>
                </a:solidFill>
                <a:latin typeface="Montserrat ExtraBold" pitchFamily="2" charset="0"/>
              </a:rPr>
              <a:t>CARE</a:t>
            </a:r>
            <a:r>
              <a:rPr lang="en-US" sz="4800" spc="-81" dirty="0">
                <a:solidFill>
                  <a:srgbClr val="002060"/>
                </a:solidFill>
              </a:rPr>
              <a:t> </a:t>
            </a:r>
            <a:r>
              <a:rPr lang="en-US" sz="4800" spc="-81" dirty="0">
                <a:solidFill>
                  <a:srgbClr val="002060"/>
                </a:solidFill>
                <a:latin typeface="+mj-lt"/>
              </a:rPr>
              <a:t>Court: </a:t>
            </a:r>
            <a:r>
              <a:rPr lang="en-US" sz="4800" dirty="0"/>
              <a:t>Equity in Access with Technology, cont. </a:t>
            </a:r>
          </a:p>
        </p:txBody>
      </p:sp>
      <p:sp>
        <p:nvSpPr>
          <p:cNvPr id="5" name="Content Placeholder 4">
            <a:extLst>
              <a:ext uri="{FF2B5EF4-FFF2-40B4-BE49-F238E27FC236}">
                <a16:creationId xmlns:a16="http://schemas.microsoft.com/office/drawing/2014/main" id="{3362EAD1-CFA1-455E-ACFA-3195B8E685FF}"/>
              </a:ext>
            </a:extLst>
          </p:cNvPr>
          <p:cNvSpPr>
            <a:spLocks noGrp="1"/>
          </p:cNvSpPr>
          <p:nvPr>
            <p:ph idx="1"/>
          </p:nvPr>
        </p:nvSpPr>
        <p:spPr>
          <a:xfrm>
            <a:off x="1070776" y="3492115"/>
            <a:ext cx="17346826" cy="6906378"/>
          </a:xfrm>
        </p:spPr>
        <p:txBody>
          <a:bodyPr/>
          <a:lstStyle/>
          <a:p>
            <a:pPr marL="457200" indent="-457200">
              <a:buFont typeface="Arial" panose="020B0604020202020204" pitchFamily="34" charset="0"/>
              <a:buChar char="•"/>
            </a:pPr>
            <a:r>
              <a:rPr lang="en-US" dirty="0">
                <a:solidFill>
                  <a:schemeClr val="tx2"/>
                </a:solidFill>
              </a:rPr>
              <a:t>Dedicated Private Spaces may also be used for Remote Appearance to a Court Hearing in Norwalk</a:t>
            </a:r>
          </a:p>
          <a:p>
            <a:pPr marL="457200" indent="-457200">
              <a:buFont typeface="Arial" panose="020B0604020202020204" pitchFamily="34" charset="0"/>
              <a:buChar char="•"/>
            </a:pPr>
            <a:endParaRPr lang="en-US" dirty="0">
              <a:solidFill>
                <a:schemeClr val="tx2"/>
              </a:solidFill>
            </a:endParaRPr>
          </a:p>
          <a:p>
            <a:pPr marL="914400" lvl="1" indent="-457200">
              <a:buFont typeface="Arial" panose="020B0604020202020204" pitchFamily="34" charset="0"/>
              <a:buChar char="•"/>
            </a:pPr>
            <a:r>
              <a:rPr lang="en-US" sz="3200" dirty="0">
                <a:solidFill>
                  <a:schemeClr val="tx2"/>
                </a:solidFill>
                <a:latin typeface="+mj-lt"/>
              </a:rPr>
              <a:t>HEARINGS WILL BE HANDLED IN DEPT. B OR Z IN NORWALK </a:t>
            </a:r>
          </a:p>
          <a:p>
            <a:pPr marL="914400" lvl="1" indent="-457200">
              <a:buFont typeface="Arial" panose="020B0604020202020204" pitchFamily="34" charset="0"/>
              <a:buChar char="•"/>
            </a:pPr>
            <a:endParaRPr lang="en-US" sz="3200" dirty="0">
              <a:solidFill>
                <a:schemeClr val="tx2"/>
              </a:solidFill>
              <a:latin typeface="+mj-lt"/>
            </a:endParaRPr>
          </a:p>
          <a:p>
            <a:pPr marL="914400" lvl="1" indent="-457200">
              <a:buFont typeface="Arial" panose="020B0604020202020204" pitchFamily="34" charset="0"/>
              <a:buChar char="•"/>
            </a:pPr>
            <a:r>
              <a:rPr lang="en-US" sz="3200" dirty="0">
                <a:solidFill>
                  <a:schemeClr val="tx2"/>
                </a:solidFill>
                <a:latin typeface="+mj-lt"/>
              </a:rPr>
              <a:t>PARTIES MAY APPEAR IN PERSON, REMOTELY FROM ANY LOCATION WHERE THEY CAN ACCESS WEBEX, OR FROM A DEDICATED PRIVATE SPACE IN ONE OF 12 COURTHOUSE LOCATIONS</a:t>
            </a:r>
          </a:p>
          <a:p>
            <a:pPr marL="914400" lvl="1" indent="-457200">
              <a:buFont typeface="Arial" panose="020B0604020202020204" pitchFamily="34" charset="0"/>
              <a:buChar char="•"/>
            </a:pPr>
            <a:endParaRPr lang="en-US" sz="3200" dirty="0">
              <a:solidFill>
                <a:schemeClr val="tx2"/>
              </a:solidFill>
              <a:latin typeface="+mj-lt"/>
            </a:endParaRPr>
          </a:p>
          <a:p>
            <a:pPr marL="914400" lvl="1" indent="-457200">
              <a:buFont typeface="Arial" panose="020B0604020202020204" pitchFamily="34" charset="0"/>
              <a:buChar char="•"/>
            </a:pPr>
            <a:r>
              <a:rPr lang="en-US" sz="3200" dirty="0">
                <a:solidFill>
                  <a:schemeClr val="tx2"/>
                </a:solidFill>
                <a:latin typeface="+mj-lt"/>
              </a:rPr>
              <a:t>JUDGE SCOTT HERIN AND JUDGE RENE GILBERTSON ARE THE DESIGNATED CARE COURT JUDICIAL OFFICERS</a:t>
            </a:r>
          </a:p>
          <a:p>
            <a:pPr marL="914400" lvl="1" indent="-457200">
              <a:buFont typeface="Arial" panose="020B0604020202020204" pitchFamily="34" charset="0"/>
              <a:buChar char="•"/>
            </a:pPr>
            <a:endParaRPr lang="en-US" sz="3200" dirty="0">
              <a:solidFill>
                <a:schemeClr val="tx2"/>
              </a:solidFill>
              <a:latin typeface="+mj-lt"/>
            </a:endParaRPr>
          </a:p>
          <a:p>
            <a:pPr marL="914400" lvl="1" indent="-457200">
              <a:buFont typeface="Arial" panose="020B0604020202020204" pitchFamily="34" charset="0"/>
              <a:buChar char="•"/>
            </a:pPr>
            <a:r>
              <a:rPr lang="en-US" sz="3200" dirty="0">
                <a:solidFill>
                  <a:schemeClr val="tx2"/>
                </a:solidFill>
                <a:latin typeface="+mj-lt"/>
              </a:rPr>
              <a:t>ASSISTED OUTPATIENT TREATMENT CASES WILL ALSO BE HANDLED IN DEPTS. B &amp; Z AT NORWALK.</a:t>
            </a:r>
          </a:p>
        </p:txBody>
      </p:sp>
      <p:sp>
        <p:nvSpPr>
          <p:cNvPr id="3" name="Slide Number Placeholder 2">
            <a:extLst>
              <a:ext uri="{FF2B5EF4-FFF2-40B4-BE49-F238E27FC236}">
                <a16:creationId xmlns:a16="http://schemas.microsoft.com/office/drawing/2014/main" id="{A3A677A5-1FD6-D76F-328B-08CF9A1251B8}"/>
              </a:ext>
            </a:extLst>
          </p:cNvPr>
          <p:cNvSpPr>
            <a:spLocks noGrp="1"/>
          </p:cNvSpPr>
          <p:nvPr>
            <p:ph type="sldNum" sz="quarter" idx="10"/>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15</a:t>
            </a:fld>
            <a:endParaRPr lang="en-US" spc="-75">
              <a:solidFill>
                <a:srgbClr val="101130"/>
              </a:solidFill>
            </a:endParaRPr>
          </a:p>
        </p:txBody>
      </p:sp>
    </p:spTree>
    <p:extLst>
      <p:ext uri="{BB962C8B-B14F-4D97-AF65-F5344CB8AC3E}">
        <p14:creationId xmlns:p14="http://schemas.microsoft.com/office/powerpoint/2010/main" val="424657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A795603-CD15-A1BF-239F-AE0643C209F9}"/>
              </a:ext>
            </a:extLst>
          </p:cNvPr>
          <p:cNvGraphicFramePr>
            <a:graphicFrameLocks noChangeAspect="1"/>
          </p:cNvGraphicFramePr>
          <p:nvPr>
            <p:custDataLst>
              <p:tags r:id="rId1"/>
            </p:custDataLst>
            <p:extLst>
              <p:ext uri="{D42A27DB-BD31-4B8C-83A1-F6EECF244321}">
                <p14:modId xmlns:p14="http://schemas.microsoft.com/office/powerpoint/2010/main" val="1606137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2" name="think-cell data - do not delete" hidden="1">
                        <a:extLst>
                          <a:ext uri="{FF2B5EF4-FFF2-40B4-BE49-F238E27FC236}">
                            <a16:creationId xmlns:a16="http://schemas.microsoft.com/office/drawing/2014/main" id="{5A795603-CD15-A1BF-239F-AE0643C209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object 13">
            <a:extLst>
              <a:ext uri="{FF2B5EF4-FFF2-40B4-BE49-F238E27FC236}">
                <a16:creationId xmlns:a16="http://schemas.microsoft.com/office/drawing/2014/main" id="{C99632F5-107F-6276-B307-EF6F79809F61}"/>
              </a:ext>
            </a:extLst>
          </p:cNvPr>
          <p:cNvSpPr txBox="1"/>
          <p:nvPr/>
        </p:nvSpPr>
        <p:spPr>
          <a:xfrm>
            <a:off x="826139" y="1995778"/>
            <a:ext cx="17700399" cy="7542178"/>
          </a:xfrm>
          <a:prstGeom prst="rect">
            <a:avLst/>
          </a:prstGeom>
        </p:spPr>
        <p:txBody>
          <a:bodyPr vert="horz" wrap="square" lIns="0" tIns="123556" rIns="0" bIns="0" rtlCol="0">
            <a:spAutoFit/>
          </a:bodyPr>
          <a:lstStyle/>
          <a:p>
            <a:pPr marL="586384" indent="-565442" defTabSz="1507846">
              <a:spcBef>
                <a:spcPts val="973"/>
              </a:spcBef>
              <a:buFont typeface="Arial" panose="020B0604020202020204" pitchFamily="34" charset="0"/>
              <a:buChar char="•"/>
              <a:defRPr/>
            </a:pPr>
            <a:r>
              <a:rPr lang="en-US" sz="3600" b="1" spc="16" dirty="0">
                <a:solidFill>
                  <a:srgbClr val="002060"/>
                </a:solidFill>
                <a:latin typeface="Montserrat" panose="00000500000000000000" pitchFamily="2" charset="0"/>
                <a:cs typeface="Tahoma"/>
                <a:hlinkClick r:id="rId5"/>
              </a:rPr>
              <a:t>CARECourt@dmh.lacounty.gov</a:t>
            </a:r>
            <a:r>
              <a:rPr lang="en-US" sz="3600" b="1" spc="16" dirty="0">
                <a:solidFill>
                  <a:srgbClr val="002060"/>
                </a:solidFill>
                <a:latin typeface="Montserrat" panose="00000500000000000000" pitchFamily="2" charset="0"/>
                <a:cs typeface="Tahoma"/>
              </a:rPr>
              <a:t> </a:t>
            </a:r>
            <a:r>
              <a:rPr lang="en-US" sz="3600" spc="16" dirty="0">
                <a:solidFill>
                  <a:srgbClr val="002060"/>
                </a:solidFill>
                <a:latin typeface="Montserrat" panose="00000500000000000000" pitchFamily="2" charset="0"/>
                <a:cs typeface="Tahoma"/>
              </a:rPr>
              <a:t>email and </a:t>
            </a:r>
            <a:r>
              <a:rPr lang="en-US" sz="3600" b="1" spc="16" dirty="0">
                <a:solidFill>
                  <a:srgbClr val="002060"/>
                </a:solidFill>
                <a:latin typeface="Montserrat" panose="00000500000000000000" pitchFamily="2" charset="0"/>
                <a:cs typeface="Tahoma"/>
                <a:hlinkClick r:id="rId6"/>
              </a:rPr>
              <a:t>website</a:t>
            </a:r>
            <a:r>
              <a:rPr lang="en-US" sz="3600" spc="16" dirty="0">
                <a:solidFill>
                  <a:srgbClr val="002060"/>
                </a:solidFill>
                <a:latin typeface="Montserrat" panose="00000500000000000000" pitchFamily="2" charset="0"/>
                <a:cs typeface="Tahoma"/>
              </a:rPr>
              <a:t> updates reference Court Programs, including links to Superior Court and state resources</a:t>
            </a:r>
          </a:p>
          <a:p>
            <a:pPr marL="586384" indent="-565442" defTabSz="1507846">
              <a:spcBef>
                <a:spcPts val="973"/>
              </a:spcBef>
              <a:buFont typeface="Arial" panose="020B0604020202020204" pitchFamily="34" charset="0"/>
              <a:buChar char="•"/>
              <a:defRPr/>
            </a:pPr>
            <a:endParaRPr lang="en-US" sz="3600" spc="16" dirty="0">
              <a:solidFill>
                <a:srgbClr val="002060"/>
              </a:solidFill>
              <a:latin typeface="Montserrat" panose="00000500000000000000" pitchFamily="2" charset="0"/>
              <a:cs typeface="Tahoma"/>
            </a:endParaRPr>
          </a:p>
          <a:p>
            <a:pPr marL="586384" indent="-565442" defTabSz="1507846">
              <a:spcBef>
                <a:spcPts val="973"/>
              </a:spcBef>
              <a:buFont typeface="Arial" panose="020B0604020202020204" pitchFamily="34" charset="0"/>
              <a:buChar char="•"/>
              <a:defRPr/>
            </a:pPr>
            <a:r>
              <a:rPr lang="en-US" sz="3600" spc="16" dirty="0">
                <a:solidFill>
                  <a:srgbClr val="002060"/>
                </a:solidFill>
                <a:latin typeface="Montserrat" panose="00000500000000000000" pitchFamily="2" charset="0"/>
                <a:cs typeface="Tahoma"/>
                <a:hlinkClick r:id="rId7"/>
              </a:rPr>
              <a:t>www.lacourt.org</a:t>
            </a:r>
            <a:r>
              <a:rPr lang="en-US" sz="3600" spc="16" dirty="0">
                <a:solidFill>
                  <a:srgbClr val="002060"/>
                </a:solidFill>
                <a:latin typeface="Montserrat" panose="00000500000000000000" pitchFamily="2" charset="0"/>
                <a:cs typeface="Tahoma"/>
              </a:rPr>
              <a:t> will also host a CARE Court website with links to DMH site</a:t>
            </a:r>
          </a:p>
          <a:p>
            <a:pPr marL="20942" defTabSz="1507846">
              <a:spcBef>
                <a:spcPts val="973"/>
              </a:spcBef>
              <a:defRPr/>
            </a:pPr>
            <a:endParaRPr lang="en-US" sz="3600" spc="16" dirty="0">
              <a:solidFill>
                <a:srgbClr val="002060"/>
              </a:solidFill>
              <a:latin typeface="Montserrat" panose="00000500000000000000" pitchFamily="2" charset="0"/>
              <a:cs typeface="Tahoma"/>
            </a:endParaRPr>
          </a:p>
          <a:p>
            <a:pPr marL="586384" indent="-565442" defTabSz="1507846">
              <a:spcBef>
                <a:spcPts val="973"/>
              </a:spcBef>
              <a:buFont typeface="Arial" panose="020B0604020202020204" pitchFamily="34" charset="0"/>
              <a:buChar char="•"/>
              <a:defRPr/>
            </a:pPr>
            <a:r>
              <a:rPr lang="en-US" sz="3600" spc="16" dirty="0">
                <a:solidFill>
                  <a:srgbClr val="002060"/>
                </a:solidFill>
                <a:latin typeface="Montserrat" panose="00000500000000000000" pitchFamily="2" charset="0"/>
                <a:cs typeface="Tahoma"/>
              </a:rPr>
              <a:t>DMH Care Court Team members available at Norwalk Court to assist with program questions and referrals/resources.</a:t>
            </a:r>
          </a:p>
          <a:p>
            <a:pPr marL="586384" indent="-565442" defTabSz="1507846">
              <a:spcBef>
                <a:spcPts val="973"/>
              </a:spcBef>
              <a:buFont typeface="Arial" panose="020B0604020202020204" pitchFamily="34" charset="0"/>
              <a:buChar char="•"/>
              <a:defRPr/>
            </a:pPr>
            <a:endParaRPr lang="en-US" sz="3600" spc="16" dirty="0">
              <a:solidFill>
                <a:srgbClr val="002060"/>
              </a:solidFill>
              <a:latin typeface="Montserrat" panose="00000500000000000000" pitchFamily="2" charset="0"/>
              <a:cs typeface="Tahoma"/>
            </a:endParaRPr>
          </a:p>
          <a:p>
            <a:pPr marL="586384" indent="-565442" defTabSz="1507846">
              <a:spcBef>
                <a:spcPts val="973"/>
              </a:spcBef>
              <a:buFont typeface="Arial" panose="020B0604020202020204" pitchFamily="34" charset="0"/>
              <a:buChar char="•"/>
              <a:defRPr/>
            </a:pPr>
            <a:r>
              <a:rPr lang="en-US" sz="3600" spc="16" dirty="0">
                <a:solidFill>
                  <a:srgbClr val="002060"/>
                </a:solidFill>
                <a:latin typeface="Montserrat" panose="00000500000000000000" pitchFamily="2" charset="0"/>
                <a:cs typeface="Tahoma"/>
              </a:rPr>
              <a:t>SHC will assist with completion of petitions for self represented parties, offer workshops and information about CARE Court and make referrals to DMH for information about other program and referral resources.</a:t>
            </a:r>
          </a:p>
        </p:txBody>
      </p:sp>
      <p:sp>
        <p:nvSpPr>
          <p:cNvPr id="4" name="Title 3">
            <a:extLst>
              <a:ext uri="{FF2B5EF4-FFF2-40B4-BE49-F238E27FC236}">
                <a16:creationId xmlns:a16="http://schemas.microsoft.com/office/drawing/2014/main" id="{B46508E3-277C-DE42-03BD-01D806D90F23}"/>
              </a:ext>
            </a:extLst>
          </p:cNvPr>
          <p:cNvSpPr>
            <a:spLocks noGrp="1"/>
          </p:cNvSpPr>
          <p:nvPr>
            <p:ph type="title"/>
          </p:nvPr>
        </p:nvSpPr>
        <p:spPr>
          <a:xfrm>
            <a:off x="826140" y="586256"/>
            <a:ext cx="18166860" cy="938719"/>
          </a:xfrm>
        </p:spPr>
        <p:txBody>
          <a:bodyPr vert="horz"/>
          <a:lstStyle/>
          <a:p>
            <a:r>
              <a:rPr lang="en-US" spc="-81" dirty="0">
                <a:solidFill>
                  <a:srgbClr val="C00000"/>
                </a:solidFill>
                <a:latin typeface="Montserrat ExtraBold" pitchFamily="2" charset="0"/>
              </a:rPr>
              <a:t>CARE</a:t>
            </a:r>
            <a:r>
              <a:rPr lang="en-US" spc="-81" dirty="0">
                <a:solidFill>
                  <a:srgbClr val="002060"/>
                </a:solidFill>
              </a:rPr>
              <a:t> </a:t>
            </a:r>
            <a:r>
              <a:rPr lang="en-US" spc="-81" dirty="0">
                <a:solidFill>
                  <a:srgbClr val="002060"/>
                </a:solidFill>
                <a:latin typeface="+mj-lt"/>
              </a:rPr>
              <a:t>Court: </a:t>
            </a:r>
            <a:r>
              <a:rPr lang="en-US" dirty="0"/>
              <a:t>Access and Technology </a:t>
            </a:r>
          </a:p>
        </p:txBody>
      </p:sp>
      <p:sp>
        <p:nvSpPr>
          <p:cNvPr id="18" name="Slide Number Placeholder 16">
            <a:extLst>
              <a:ext uri="{FF2B5EF4-FFF2-40B4-BE49-F238E27FC236}">
                <a16:creationId xmlns:a16="http://schemas.microsoft.com/office/drawing/2014/main" id="{0FD4A7D3-C0A5-5464-814C-8759782277D6}"/>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dirty="0">
                <a:solidFill>
                  <a:srgbClr val="002060"/>
                </a:solidFill>
                <a:latin typeface="Montserrat"/>
              </a:rPr>
              <a:t>LA County </a:t>
            </a:r>
            <a:r>
              <a:rPr lang="en-US" sz="1600" b="1" spc="-101" dirty="0">
                <a:solidFill>
                  <a:srgbClr val="C5393F"/>
                </a:solidFill>
                <a:latin typeface="Montserrat ExtraBold" pitchFamily="2" charset="0"/>
              </a:rPr>
              <a:t>CARE</a:t>
            </a:r>
            <a:r>
              <a:rPr lang="en-US" sz="1600" b="1" spc="-101" dirty="0">
                <a:solidFill>
                  <a:prstClr val="black"/>
                </a:solidFill>
                <a:latin typeface="Montserrat"/>
              </a:rPr>
              <a:t> </a:t>
            </a:r>
            <a:r>
              <a:rPr lang="en-US" sz="1600" b="1" spc="-101" dirty="0">
                <a:solidFill>
                  <a:srgbClr val="002060"/>
                </a:solidFill>
                <a:latin typeface="Montserrat"/>
              </a:rPr>
              <a:t>Court </a:t>
            </a:r>
            <a:r>
              <a:rPr lang="en-US" sz="1600" b="1" spc="-101" dirty="0">
                <a:solidFill>
                  <a:prstClr val="black"/>
                </a:solidFill>
                <a:latin typeface="Montserrat"/>
              </a:rPr>
              <a:t> </a:t>
            </a:r>
            <a:r>
              <a:rPr lang="en-US" sz="1801" spc="-101" dirty="0">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16</a:t>
            </a:fld>
            <a:endParaRPr lang="en-US" sz="1801" spc="-74" dirty="0">
              <a:solidFill>
                <a:srgbClr val="101130"/>
              </a:solidFill>
              <a:latin typeface="Montserrat"/>
            </a:endParaRPr>
          </a:p>
        </p:txBody>
      </p:sp>
    </p:spTree>
    <p:extLst>
      <p:ext uri="{BB962C8B-B14F-4D97-AF65-F5344CB8AC3E}">
        <p14:creationId xmlns:p14="http://schemas.microsoft.com/office/powerpoint/2010/main" val="53221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27385FC-9C3C-4C77-D75D-DF9FBCC0702B}"/>
              </a:ext>
            </a:extLst>
          </p:cNvPr>
          <p:cNvGraphicFramePr>
            <a:graphicFrameLocks noChangeAspect="1"/>
          </p:cNvGraphicFramePr>
          <p:nvPr>
            <p:custDataLst>
              <p:tags r:id="rId1"/>
            </p:custDataLst>
          </p:nvPr>
        </p:nvGraphicFramePr>
        <p:xfrm>
          <a:off x="2294" y="1986"/>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4" name="think-cell data - do not delete" hidden="1">
                        <a:extLst>
                          <a:ext uri="{FF2B5EF4-FFF2-40B4-BE49-F238E27FC236}">
                            <a16:creationId xmlns:a16="http://schemas.microsoft.com/office/drawing/2014/main" id="{727385FC-9C3C-4C77-D75D-DF9FBCC0702B}"/>
                          </a:ext>
                        </a:extLst>
                      </p:cNvPr>
                      <p:cNvPicPr/>
                      <p:nvPr/>
                    </p:nvPicPr>
                    <p:blipFill>
                      <a:blip r:embed="rId5"/>
                      <a:stretch>
                        <a:fillRect/>
                      </a:stretch>
                    </p:blipFill>
                    <p:spPr>
                      <a:xfrm>
                        <a:off x="2294" y="1986"/>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D71450A-7D8A-D1A5-4E86-8F7EE0147519}"/>
              </a:ext>
            </a:extLst>
          </p:cNvPr>
          <p:cNvSpPr>
            <a:spLocks noGrp="1"/>
          </p:cNvSpPr>
          <p:nvPr>
            <p:ph type="title"/>
          </p:nvPr>
        </p:nvSpPr>
        <p:spPr>
          <a:xfrm>
            <a:off x="421302" y="338700"/>
            <a:ext cx="19459860" cy="938719"/>
          </a:xfrm>
        </p:spPr>
        <p:txBody>
          <a:bodyPr vert="horz"/>
          <a:lstStyle/>
          <a:p>
            <a:pPr algn="l"/>
            <a:r>
              <a:rPr lang="en-US" spc="-200" dirty="0"/>
              <a:t>What Other </a:t>
            </a:r>
            <a:r>
              <a:rPr lang="en-US" spc="-200" dirty="0">
                <a:solidFill>
                  <a:srgbClr val="C5393F"/>
                </a:solidFill>
                <a:latin typeface="Montserrat ExtraBold" pitchFamily="2" charset="0"/>
              </a:rPr>
              <a:t>DMH </a:t>
            </a:r>
            <a:r>
              <a:rPr lang="en-US" spc="-200" dirty="0"/>
              <a:t>Programs Are Available?</a:t>
            </a:r>
          </a:p>
        </p:txBody>
      </p:sp>
      <p:pic>
        <p:nvPicPr>
          <p:cNvPr id="27" name="object 20">
            <a:extLst>
              <a:ext uri="{FF2B5EF4-FFF2-40B4-BE49-F238E27FC236}">
                <a16:creationId xmlns:a16="http://schemas.microsoft.com/office/drawing/2014/main" id="{8D1ECEDC-5314-9995-68C5-B669A53B007B}"/>
              </a:ext>
            </a:extLst>
          </p:cNvPr>
          <p:cNvPicPr>
            <a:picLocks noChangeAspect="1"/>
          </p:cNvPicPr>
          <p:nvPr/>
        </p:nvPicPr>
        <p:blipFill>
          <a:blip r:embed="rId6" cstate="print"/>
          <a:stretch>
            <a:fillRect/>
          </a:stretch>
        </p:blipFill>
        <p:spPr>
          <a:xfrm>
            <a:off x="299135" y="9845380"/>
            <a:ext cx="4455424" cy="1295310"/>
          </a:xfrm>
          <a:prstGeom prst="rect">
            <a:avLst/>
          </a:prstGeom>
        </p:spPr>
      </p:pic>
      <p:grpSp>
        <p:nvGrpSpPr>
          <p:cNvPr id="61" name="Group 60">
            <a:extLst>
              <a:ext uri="{FF2B5EF4-FFF2-40B4-BE49-F238E27FC236}">
                <a16:creationId xmlns:a16="http://schemas.microsoft.com/office/drawing/2014/main" id="{AC255B75-F53D-7AFA-B9A4-EFC05B20B3A2}"/>
              </a:ext>
            </a:extLst>
          </p:cNvPr>
          <p:cNvGrpSpPr/>
          <p:nvPr/>
        </p:nvGrpSpPr>
        <p:grpSpPr>
          <a:xfrm>
            <a:off x="445571" y="3746624"/>
            <a:ext cx="19343355" cy="4432057"/>
            <a:chOff x="-75867" y="1752518"/>
            <a:chExt cx="9012710" cy="1783339"/>
          </a:xfrm>
          <a:gradFill>
            <a:gsLst>
              <a:gs pos="27000">
                <a:srgbClr val="C00000"/>
              </a:gs>
              <a:gs pos="45000">
                <a:srgbClr val="FFFF00"/>
              </a:gs>
              <a:gs pos="77000">
                <a:srgbClr val="00B050"/>
              </a:gs>
            </a:gsLst>
            <a:lin ang="2700000" scaled="1"/>
          </a:gradFill>
        </p:grpSpPr>
        <p:sp>
          <p:nvSpPr>
            <p:cNvPr id="62" name="Freeform 3">
              <a:extLst>
                <a:ext uri="{FF2B5EF4-FFF2-40B4-BE49-F238E27FC236}">
                  <a16:creationId xmlns:a16="http://schemas.microsoft.com/office/drawing/2014/main" id="{32B4A2B5-974E-CF0E-E02C-D772A063F65C}"/>
                </a:ext>
              </a:extLst>
            </p:cNvPr>
            <p:cNvSpPr>
              <a:spLocks noChangeArrowheads="1"/>
            </p:cNvSpPr>
            <p:nvPr/>
          </p:nvSpPr>
          <p:spPr bwMode="auto">
            <a:xfrm rot="5400000" flipH="1">
              <a:off x="3972103" y="-2293426"/>
              <a:ext cx="918795" cy="9010684"/>
            </a:xfrm>
            <a:custGeom>
              <a:avLst/>
              <a:gdLst>
                <a:gd name="T0" fmla="*/ 1425 w 2557"/>
                <a:gd name="T1" fmla="*/ 15397 h 15398"/>
                <a:gd name="T2" fmla="*/ 1425 w 2557"/>
                <a:gd name="T3" fmla="*/ 15397 h 15398"/>
                <a:gd name="T4" fmla="*/ 1425 w 2557"/>
                <a:gd name="T5" fmla="*/ 2705 h 15398"/>
                <a:gd name="T6" fmla="*/ 1662 w 2557"/>
                <a:gd name="T7" fmla="*/ 2942 h 15398"/>
                <a:gd name="T8" fmla="*/ 2407 w 2557"/>
                <a:gd name="T9" fmla="*/ 2942 h 15398"/>
                <a:gd name="T10" fmla="*/ 2556 w 2557"/>
                <a:gd name="T11" fmla="*/ 2556 h 15398"/>
                <a:gd name="T12" fmla="*/ 2407 w 2557"/>
                <a:gd name="T13" fmla="*/ 2200 h 15398"/>
                <a:gd name="T14" fmla="*/ 356 w 2557"/>
                <a:gd name="T15" fmla="*/ 148 h 15398"/>
                <a:gd name="T16" fmla="*/ 0 w 2557"/>
                <a:gd name="T17" fmla="*/ 0 h 15398"/>
                <a:gd name="T18" fmla="*/ 0 w 2557"/>
                <a:gd name="T19" fmla="*/ 15397 h 15398"/>
                <a:gd name="T20" fmla="*/ 1425 w 2557"/>
                <a:gd name="T21" fmla="*/ 15397 h 15398"/>
                <a:gd name="connsiteX0" fmla="*/ 5573 w 9996"/>
                <a:gd name="connsiteY0" fmla="*/ 9999 h 15710"/>
                <a:gd name="connsiteX1" fmla="*/ 5573 w 9996"/>
                <a:gd name="connsiteY1" fmla="*/ 9999 h 15710"/>
                <a:gd name="connsiteX2" fmla="*/ 5573 w 9996"/>
                <a:gd name="connsiteY2" fmla="*/ 1757 h 15710"/>
                <a:gd name="connsiteX3" fmla="*/ 6500 w 9996"/>
                <a:gd name="connsiteY3" fmla="*/ 1911 h 15710"/>
                <a:gd name="connsiteX4" fmla="*/ 9413 w 9996"/>
                <a:gd name="connsiteY4" fmla="*/ 1911 h 15710"/>
                <a:gd name="connsiteX5" fmla="*/ 9996 w 9996"/>
                <a:gd name="connsiteY5" fmla="*/ 1660 h 15710"/>
                <a:gd name="connsiteX6" fmla="*/ 9413 w 9996"/>
                <a:gd name="connsiteY6" fmla="*/ 1429 h 15710"/>
                <a:gd name="connsiteX7" fmla="*/ 1392 w 9996"/>
                <a:gd name="connsiteY7" fmla="*/ 96 h 15710"/>
                <a:gd name="connsiteX8" fmla="*/ 0 w 9996"/>
                <a:gd name="connsiteY8" fmla="*/ 0 h 15710"/>
                <a:gd name="connsiteX9" fmla="*/ 109 w 9996"/>
                <a:gd name="connsiteY9" fmla="*/ 15710 h 15710"/>
                <a:gd name="connsiteX10" fmla="*/ 5573 w 9996"/>
                <a:gd name="connsiteY10" fmla="*/ 9999 h 15710"/>
                <a:gd name="connsiteX0" fmla="*/ 5575 w 10000"/>
                <a:gd name="connsiteY0" fmla="*/ 6365 h 10000"/>
                <a:gd name="connsiteX1" fmla="*/ 5575 w 10000"/>
                <a:gd name="connsiteY1" fmla="*/ 6365 h 10000"/>
                <a:gd name="connsiteX2" fmla="*/ 5575 w 10000"/>
                <a:gd name="connsiteY2" fmla="*/ 1118 h 10000"/>
                <a:gd name="connsiteX3" fmla="*/ 6503 w 10000"/>
                <a:gd name="connsiteY3" fmla="*/ 1216 h 10000"/>
                <a:gd name="connsiteX4" fmla="*/ 9417 w 10000"/>
                <a:gd name="connsiteY4" fmla="*/ 1216 h 10000"/>
                <a:gd name="connsiteX5" fmla="*/ 10000 w 10000"/>
                <a:gd name="connsiteY5" fmla="*/ 1057 h 10000"/>
                <a:gd name="connsiteX6" fmla="*/ 9417 w 10000"/>
                <a:gd name="connsiteY6" fmla="*/ 910 h 10000"/>
                <a:gd name="connsiteX7" fmla="*/ 1393 w 10000"/>
                <a:gd name="connsiteY7" fmla="*/ 61 h 10000"/>
                <a:gd name="connsiteX8" fmla="*/ 0 w 10000"/>
                <a:gd name="connsiteY8" fmla="*/ 0 h 10000"/>
                <a:gd name="connsiteX9" fmla="*/ 109 w 10000"/>
                <a:gd name="connsiteY9" fmla="*/ 10000 h 10000"/>
                <a:gd name="connsiteX10" fmla="*/ 5575 w 10000"/>
                <a:gd name="connsiteY10" fmla="*/ 9911 h 10000"/>
                <a:gd name="connsiteX0" fmla="*/ 5575 w 10000"/>
                <a:gd name="connsiteY0" fmla="*/ 6365 h 10023"/>
                <a:gd name="connsiteX1" fmla="*/ 5575 w 10000"/>
                <a:gd name="connsiteY1" fmla="*/ 6365 h 10023"/>
                <a:gd name="connsiteX2" fmla="*/ 5575 w 10000"/>
                <a:gd name="connsiteY2" fmla="*/ 1118 h 10023"/>
                <a:gd name="connsiteX3" fmla="*/ 6503 w 10000"/>
                <a:gd name="connsiteY3" fmla="*/ 1216 h 10023"/>
                <a:gd name="connsiteX4" fmla="*/ 9417 w 10000"/>
                <a:gd name="connsiteY4" fmla="*/ 1216 h 10023"/>
                <a:gd name="connsiteX5" fmla="*/ 10000 w 10000"/>
                <a:gd name="connsiteY5" fmla="*/ 1057 h 10023"/>
                <a:gd name="connsiteX6" fmla="*/ 9417 w 10000"/>
                <a:gd name="connsiteY6" fmla="*/ 910 h 10023"/>
                <a:gd name="connsiteX7" fmla="*/ 1393 w 10000"/>
                <a:gd name="connsiteY7" fmla="*/ 61 h 10023"/>
                <a:gd name="connsiteX8" fmla="*/ 0 w 10000"/>
                <a:gd name="connsiteY8" fmla="*/ 0 h 10023"/>
                <a:gd name="connsiteX9" fmla="*/ 109 w 10000"/>
                <a:gd name="connsiteY9" fmla="*/ 10000 h 10023"/>
                <a:gd name="connsiteX10" fmla="*/ 5575 w 10000"/>
                <a:gd name="connsiteY10" fmla="*/ 10023 h 10023"/>
                <a:gd name="connsiteX0" fmla="*/ 5575 w 10000"/>
                <a:gd name="connsiteY0" fmla="*/ 6365 h 10023"/>
                <a:gd name="connsiteX1" fmla="*/ 5575 w 10000"/>
                <a:gd name="connsiteY1" fmla="*/ 1118 h 10023"/>
                <a:gd name="connsiteX2" fmla="*/ 6503 w 10000"/>
                <a:gd name="connsiteY2" fmla="*/ 1216 h 10023"/>
                <a:gd name="connsiteX3" fmla="*/ 9417 w 10000"/>
                <a:gd name="connsiteY3" fmla="*/ 1216 h 10023"/>
                <a:gd name="connsiteX4" fmla="*/ 10000 w 10000"/>
                <a:gd name="connsiteY4" fmla="*/ 1057 h 10023"/>
                <a:gd name="connsiteX5" fmla="*/ 9417 w 10000"/>
                <a:gd name="connsiteY5" fmla="*/ 910 h 10023"/>
                <a:gd name="connsiteX6" fmla="*/ 1393 w 10000"/>
                <a:gd name="connsiteY6" fmla="*/ 61 h 10023"/>
                <a:gd name="connsiteX7" fmla="*/ 0 w 10000"/>
                <a:gd name="connsiteY7" fmla="*/ 0 h 10023"/>
                <a:gd name="connsiteX8" fmla="*/ 109 w 10000"/>
                <a:gd name="connsiteY8" fmla="*/ 10000 h 10023"/>
                <a:gd name="connsiteX9" fmla="*/ 5575 w 10000"/>
                <a:gd name="connsiteY9" fmla="*/ 10023 h 10023"/>
                <a:gd name="connsiteX0" fmla="*/ 5575 w 10000"/>
                <a:gd name="connsiteY0" fmla="*/ 6365 h 10000"/>
                <a:gd name="connsiteX1" fmla="*/ 5575 w 10000"/>
                <a:gd name="connsiteY1" fmla="*/ 1118 h 10000"/>
                <a:gd name="connsiteX2" fmla="*/ 6503 w 10000"/>
                <a:gd name="connsiteY2" fmla="*/ 1216 h 10000"/>
                <a:gd name="connsiteX3" fmla="*/ 9417 w 10000"/>
                <a:gd name="connsiteY3" fmla="*/ 1216 h 10000"/>
                <a:gd name="connsiteX4" fmla="*/ 10000 w 10000"/>
                <a:gd name="connsiteY4" fmla="*/ 1057 h 10000"/>
                <a:gd name="connsiteX5" fmla="*/ 9417 w 10000"/>
                <a:gd name="connsiteY5" fmla="*/ 910 h 10000"/>
                <a:gd name="connsiteX6" fmla="*/ 1393 w 10000"/>
                <a:gd name="connsiteY6" fmla="*/ 61 h 10000"/>
                <a:gd name="connsiteX7" fmla="*/ 0 w 10000"/>
                <a:gd name="connsiteY7" fmla="*/ 0 h 10000"/>
                <a:gd name="connsiteX8" fmla="*/ 109 w 10000"/>
                <a:gd name="connsiteY8" fmla="*/ 10000 h 10000"/>
                <a:gd name="connsiteX9" fmla="*/ 5635 w 10000"/>
                <a:gd name="connsiteY9" fmla="*/ 999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5575" y="6365"/>
                  </a:moveTo>
                  <a:lnTo>
                    <a:pt x="5575" y="1118"/>
                  </a:lnTo>
                  <a:lnTo>
                    <a:pt x="6503" y="1216"/>
                  </a:lnTo>
                  <a:cubicBezTo>
                    <a:pt x="7328" y="1290"/>
                    <a:pt x="8595" y="1290"/>
                    <a:pt x="9417" y="1216"/>
                  </a:cubicBezTo>
                  <a:cubicBezTo>
                    <a:pt x="9765" y="1167"/>
                    <a:pt x="10000" y="1118"/>
                    <a:pt x="10000" y="1057"/>
                  </a:cubicBezTo>
                  <a:cubicBezTo>
                    <a:pt x="10000" y="1008"/>
                    <a:pt x="9765" y="959"/>
                    <a:pt x="9417" y="910"/>
                  </a:cubicBezTo>
                  <a:lnTo>
                    <a:pt x="1393" y="61"/>
                  </a:lnTo>
                  <a:cubicBezTo>
                    <a:pt x="1044" y="24"/>
                    <a:pt x="461" y="0"/>
                    <a:pt x="0" y="0"/>
                  </a:cubicBezTo>
                  <a:cubicBezTo>
                    <a:pt x="0" y="6365"/>
                    <a:pt x="109" y="10000"/>
                    <a:pt x="109" y="10000"/>
                  </a:cubicBezTo>
                  <a:lnTo>
                    <a:pt x="5635" y="9998"/>
                  </a:lnTo>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50893">
                <a:defRPr/>
              </a:pPr>
              <a:endParaRPr lang="en-US" sz="1872">
                <a:solidFill>
                  <a:srgbClr val="FFFFFF"/>
                </a:solidFill>
                <a:latin typeface="Montserrat"/>
              </a:endParaRPr>
            </a:p>
          </p:txBody>
        </p:sp>
        <p:sp>
          <p:nvSpPr>
            <p:cNvPr id="63" name="Freeform 4">
              <a:extLst>
                <a:ext uri="{FF2B5EF4-FFF2-40B4-BE49-F238E27FC236}">
                  <a16:creationId xmlns:a16="http://schemas.microsoft.com/office/drawing/2014/main" id="{FDD9D47C-E9CA-811D-EAED-5393ED4EB382}"/>
                </a:ext>
              </a:extLst>
            </p:cNvPr>
            <p:cNvSpPr>
              <a:spLocks noChangeArrowheads="1"/>
            </p:cNvSpPr>
            <p:nvPr/>
          </p:nvSpPr>
          <p:spPr bwMode="auto">
            <a:xfrm rot="5400000" flipH="1">
              <a:off x="3989989" y="-1405777"/>
              <a:ext cx="875778" cy="9007489"/>
            </a:xfrm>
            <a:custGeom>
              <a:avLst/>
              <a:gdLst>
                <a:gd name="T0" fmla="*/ 208 w 2617"/>
                <a:gd name="T1" fmla="*/ 2200 h 15398"/>
                <a:gd name="T2" fmla="*/ 208 w 2617"/>
                <a:gd name="T3" fmla="*/ 2200 h 15398"/>
                <a:gd name="T4" fmla="*/ 208 w 2617"/>
                <a:gd name="T5" fmla="*/ 2942 h 15398"/>
                <a:gd name="T6" fmla="*/ 920 w 2617"/>
                <a:gd name="T7" fmla="*/ 2942 h 15398"/>
                <a:gd name="T8" fmla="*/ 1158 w 2617"/>
                <a:gd name="T9" fmla="*/ 2705 h 15398"/>
                <a:gd name="T10" fmla="*/ 1158 w 2617"/>
                <a:gd name="T11" fmla="*/ 15397 h 15398"/>
                <a:gd name="T12" fmla="*/ 2616 w 2617"/>
                <a:gd name="T13" fmla="*/ 15397 h 15398"/>
                <a:gd name="T14" fmla="*/ 2616 w 2617"/>
                <a:gd name="T15" fmla="*/ 0 h 15398"/>
                <a:gd name="T16" fmla="*/ 2230 w 2617"/>
                <a:gd name="T17" fmla="*/ 148 h 15398"/>
                <a:gd name="T18" fmla="*/ 208 w 2617"/>
                <a:gd name="T19" fmla="*/ 2200 h 15398"/>
                <a:gd name="connsiteX0" fmla="*/ 0 w 9201"/>
                <a:gd name="connsiteY0" fmla="*/ 1429 h 9999"/>
                <a:gd name="connsiteX1" fmla="*/ 0 w 9201"/>
                <a:gd name="connsiteY1" fmla="*/ 1429 h 9999"/>
                <a:gd name="connsiteX2" fmla="*/ 0 w 9201"/>
                <a:gd name="connsiteY2" fmla="*/ 1911 h 9999"/>
                <a:gd name="connsiteX3" fmla="*/ 2720 w 9201"/>
                <a:gd name="connsiteY3" fmla="*/ 1911 h 9999"/>
                <a:gd name="connsiteX4" fmla="*/ 3630 w 9201"/>
                <a:gd name="connsiteY4" fmla="*/ 1757 h 9999"/>
                <a:gd name="connsiteX5" fmla="*/ 3630 w 9201"/>
                <a:gd name="connsiteY5" fmla="*/ 9999 h 9999"/>
                <a:gd name="connsiteX6" fmla="*/ 9201 w 9201"/>
                <a:gd name="connsiteY6" fmla="*/ 9999 h 9999"/>
                <a:gd name="connsiteX7" fmla="*/ 9201 w 9201"/>
                <a:gd name="connsiteY7" fmla="*/ 0 h 9999"/>
                <a:gd name="connsiteX8" fmla="*/ 7726 w 9201"/>
                <a:gd name="connsiteY8" fmla="*/ 96 h 9999"/>
                <a:gd name="connsiteX9" fmla="*/ 0 w 9201"/>
                <a:gd name="connsiteY9" fmla="*/ 1429 h 9999"/>
                <a:gd name="connsiteX0" fmla="*/ 0 w 10000"/>
                <a:gd name="connsiteY0" fmla="*/ 1429 h 10000"/>
                <a:gd name="connsiteX1" fmla="*/ 0 w 10000"/>
                <a:gd name="connsiteY1" fmla="*/ 1429 h 10000"/>
                <a:gd name="connsiteX2" fmla="*/ 0 w 10000"/>
                <a:gd name="connsiteY2" fmla="*/ 1911 h 10000"/>
                <a:gd name="connsiteX3" fmla="*/ 2956 w 10000"/>
                <a:gd name="connsiteY3" fmla="*/ 1911 h 10000"/>
                <a:gd name="connsiteX4" fmla="*/ 3945 w 10000"/>
                <a:gd name="connsiteY4" fmla="*/ 1757 h 10000"/>
                <a:gd name="connsiteX5" fmla="*/ 3945 w 10000"/>
                <a:gd name="connsiteY5" fmla="*/ 10000 h 10000"/>
                <a:gd name="connsiteX6" fmla="*/ 10000 w 10000"/>
                <a:gd name="connsiteY6" fmla="*/ 10000 h 10000"/>
                <a:gd name="connsiteX7" fmla="*/ 10000 w 10000"/>
                <a:gd name="connsiteY7" fmla="*/ 0 h 10000"/>
                <a:gd name="connsiteX8" fmla="*/ 8397 w 10000"/>
                <a:gd name="connsiteY8" fmla="*/ 96 h 10000"/>
                <a:gd name="connsiteX9" fmla="*/ 0 w 10000"/>
                <a:gd name="connsiteY9" fmla="*/ 1429 h 10000"/>
                <a:gd name="connsiteX0" fmla="*/ 0 w 10000"/>
                <a:gd name="connsiteY0" fmla="*/ 1429 h 10000"/>
                <a:gd name="connsiteX1" fmla="*/ 0 w 10000"/>
                <a:gd name="connsiteY1" fmla="*/ 1429 h 10000"/>
                <a:gd name="connsiteX2" fmla="*/ 0 w 10000"/>
                <a:gd name="connsiteY2" fmla="*/ 1911 h 10000"/>
                <a:gd name="connsiteX3" fmla="*/ 2956 w 10000"/>
                <a:gd name="connsiteY3" fmla="*/ 1911 h 10000"/>
                <a:gd name="connsiteX4" fmla="*/ 3945 w 10000"/>
                <a:gd name="connsiteY4" fmla="*/ 1757 h 10000"/>
                <a:gd name="connsiteX5" fmla="*/ 3945 w 10000"/>
                <a:gd name="connsiteY5" fmla="*/ 10000 h 10000"/>
                <a:gd name="connsiteX6" fmla="*/ 10000 w 10000"/>
                <a:gd name="connsiteY6" fmla="*/ 10000 h 10000"/>
                <a:gd name="connsiteX7" fmla="*/ 10000 w 10000"/>
                <a:gd name="connsiteY7" fmla="*/ 0 h 10000"/>
                <a:gd name="connsiteX8" fmla="*/ 8397 w 10000"/>
                <a:gd name="connsiteY8" fmla="*/ 96 h 10000"/>
                <a:gd name="connsiteX9" fmla="*/ 0 w 10000"/>
                <a:gd name="connsiteY9" fmla="*/ 1429 h 10000"/>
                <a:gd name="connsiteX0" fmla="*/ 0 w 10000"/>
                <a:gd name="connsiteY0" fmla="*/ 1429 h 10000"/>
                <a:gd name="connsiteX1" fmla="*/ 0 w 10000"/>
                <a:gd name="connsiteY1" fmla="*/ 1429 h 10000"/>
                <a:gd name="connsiteX2" fmla="*/ 0 w 10000"/>
                <a:gd name="connsiteY2" fmla="*/ 1911 h 10000"/>
                <a:gd name="connsiteX3" fmla="*/ 2956 w 10000"/>
                <a:gd name="connsiteY3" fmla="*/ 1911 h 10000"/>
                <a:gd name="connsiteX4" fmla="*/ 3945 w 10000"/>
                <a:gd name="connsiteY4" fmla="*/ 1757 h 10000"/>
                <a:gd name="connsiteX5" fmla="*/ 3945 w 10000"/>
                <a:gd name="connsiteY5" fmla="*/ 10000 h 10000"/>
                <a:gd name="connsiteX6" fmla="*/ 10000 w 10000"/>
                <a:gd name="connsiteY6" fmla="*/ 10000 h 10000"/>
                <a:gd name="connsiteX7" fmla="*/ 10000 w 10000"/>
                <a:gd name="connsiteY7" fmla="*/ 0 h 10000"/>
                <a:gd name="connsiteX8" fmla="*/ 8397 w 10000"/>
                <a:gd name="connsiteY8" fmla="*/ 96 h 10000"/>
                <a:gd name="connsiteX9" fmla="*/ 0 w 10000"/>
                <a:gd name="connsiteY9" fmla="*/ 1429 h 10000"/>
                <a:gd name="connsiteX0" fmla="*/ 0 w 10000"/>
                <a:gd name="connsiteY0" fmla="*/ 1429 h 15677"/>
                <a:gd name="connsiteX1" fmla="*/ 0 w 10000"/>
                <a:gd name="connsiteY1" fmla="*/ 1429 h 15677"/>
                <a:gd name="connsiteX2" fmla="*/ 0 w 10000"/>
                <a:gd name="connsiteY2" fmla="*/ 1911 h 15677"/>
                <a:gd name="connsiteX3" fmla="*/ 2956 w 10000"/>
                <a:gd name="connsiteY3" fmla="*/ 1911 h 15677"/>
                <a:gd name="connsiteX4" fmla="*/ 3945 w 10000"/>
                <a:gd name="connsiteY4" fmla="*/ 1757 h 15677"/>
                <a:gd name="connsiteX5" fmla="*/ 3945 w 10000"/>
                <a:gd name="connsiteY5" fmla="*/ 10000 h 15677"/>
                <a:gd name="connsiteX6" fmla="*/ 10000 w 10000"/>
                <a:gd name="connsiteY6" fmla="*/ 15677 h 15677"/>
                <a:gd name="connsiteX7" fmla="*/ 10000 w 10000"/>
                <a:gd name="connsiteY7" fmla="*/ 0 h 15677"/>
                <a:gd name="connsiteX8" fmla="*/ 8397 w 10000"/>
                <a:gd name="connsiteY8" fmla="*/ 96 h 15677"/>
                <a:gd name="connsiteX9" fmla="*/ 0 w 10000"/>
                <a:gd name="connsiteY9" fmla="*/ 1429 h 15677"/>
                <a:gd name="connsiteX0" fmla="*/ 0 w 10000"/>
                <a:gd name="connsiteY0" fmla="*/ 1429 h 15677"/>
                <a:gd name="connsiteX1" fmla="*/ 0 w 10000"/>
                <a:gd name="connsiteY1" fmla="*/ 1429 h 15677"/>
                <a:gd name="connsiteX2" fmla="*/ 0 w 10000"/>
                <a:gd name="connsiteY2" fmla="*/ 1911 h 15677"/>
                <a:gd name="connsiteX3" fmla="*/ 2956 w 10000"/>
                <a:gd name="connsiteY3" fmla="*/ 1911 h 15677"/>
                <a:gd name="connsiteX4" fmla="*/ 3945 w 10000"/>
                <a:gd name="connsiteY4" fmla="*/ 1757 h 15677"/>
                <a:gd name="connsiteX5" fmla="*/ 3945 w 10000"/>
                <a:gd name="connsiteY5" fmla="*/ 15659 h 15677"/>
                <a:gd name="connsiteX6" fmla="*/ 10000 w 10000"/>
                <a:gd name="connsiteY6" fmla="*/ 15677 h 15677"/>
                <a:gd name="connsiteX7" fmla="*/ 10000 w 10000"/>
                <a:gd name="connsiteY7" fmla="*/ 0 h 15677"/>
                <a:gd name="connsiteX8" fmla="*/ 8397 w 10000"/>
                <a:gd name="connsiteY8" fmla="*/ 96 h 15677"/>
                <a:gd name="connsiteX9" fmla="*/ 0 w 10000"/>
                <a:gd name="connsiteY9" fmla="*/ 1429 h 15677"/>
                <a:gd name="connsiteX0" fmla="*/ 0 w 10128"/>
                <a:gd name="connsiteY0" fmla="*/ 1429 h 15706"/>
                <a:gd name="connsiteX1" fmla="*/ 0 w 10128"/>
                <a:gd name="connsiteY1" fmla="*/ 1429 h 15706"/>
                <a:gd name="connsiteX2" fmla="*/ 0 w 10128"/>
                <a:gd name="connsiteY2" fmla="*/ 1911 h 15706"/>
                <a:gd name="connsiteX3" fmla="*/ 2956 w 10128"/>
                <a:gd name="connsiteY3" fmla="*/ 1911 h 15706"/>
                <a:gd name="connsiteX4" fmla="*/ 3945 w 10128"/>
                <a:gd name="connsiteY4" fmla="*/ 1757 h 15706"/>
                <a:gd name="connsiteX5" fmla="*/ 3945 w 10128"/>
                <a:gd name="connsiteY5" fmla="*/ 15659 h 15706"/>
                <a:gd name="connsiteX6" fmla="*/ 10128 w 10128"/>
                <a:gd name="connsiteY6" fmla="*/ 15706 h 15706"/>
                <a:gd name="connsiteX7" fmla="*/ 10000 w 10128"/>
                <a:gd name="connsiteY7" fmla="*/ 0 h 15706"/>
                <a:gd name="connsiteX8" fmla="*/ 8397 w 10128"/>
                <a:gd name="connsiteY8" fmla="*/ 96 h 15706"/>
                <a:gd name="connsiteX9" fmla="*/ 0 w 10128"/>
                <a:gd name="connsiteY9" fmla="*/ 1429 h 15706"/>
                <a:gd name="connsiteX0" fmla="*/ 0 w 10128"/>
                <a:gd name="connsiteY0" fmla="*/ 1429 h 15706"/>
                <a:gd name="connsiteX1" fmla="*/ 0 w 10128"/>
                <a:gd name="connsiteY1" fmla="*/ 1429 h 15706"/>
                <a:gd name="connsiteX2" fmla="*/ 0 w 10128"/>
                <a:gd name="connsiteY2" fmla="*/ 1911 h 15706"/>
                <a:gd name="connsiteX3" fmla="*/ 2956 w 10128"/>
                <a:gd name="connsiteY3" fmla="*/ 1911 h 15706"/>
                <a:gd name="connsiteX4" fmla="*/ 3945 w 10128"/>
                <a:gd name="connsiteY4" fmla="*/ 1757 h 15706"/>
                <a:gd name="connsiteX5" fmla="*/ 3945 w 10128"/>
                <a:gd name="connsiteY5" fmla="*/ 15698 h 15706"/>
                <a:gd name="connsiteX6" fmla="*/ 10128 w 10128"/>
                <a:gd name="connsiteY6" fmla="*/ 15706 h 15706"/>
                <a:gd name="connsiteX7" fmla="*/ 10000 w 10128"/>
                <a:gd name="connsiteY7" fmla="*/ 0 h 15706"/>
                <a:gd name="connsiteX8" fmla="*/ 8397 w 10128"/>
                <a:gd name="connsiteY8" fmla="*/ 96 h 15706"/>
                <a:gd name="connsiteX9" fmla="*/ 0 w 10128"/>
                <a:gd name="connsiteY9" fmla="*/ 1429 h 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8" h="15706">
                  <a:moveTo>
                    <a:pt x="0" y="1429"/>
                  </a:moveTo>
                  <a:lnTo>
                    <a:pt x="0" y="1429"/>
                  </a:lnTo>
                  <a:cubicBezTo>
                    <a:pt x="-864" y="1564"/>
                    <a:pt x="-864" y="1776"/>
                    <a:pt x="0" y="1911"/>
                  </a:cubicBezTo>
                  <a:cubicBezTo>
                    <a:pt x="739" y="2026"/>
                    <a:pt x="2093" y="2026"/>
                    <a:pt x="2956" y="1911"/>
                  </a:cubicBezTo>
                  <a:lnTo>
                    <a:pt x="3945" y="1757"/>
                  </a:lnTo>
                  <a:lnTo>
                    <a:pt x="3945" y="15698"/>
                  </a:lnTo>
                  <a:lnTo>
                    <a:pt x="10128" y="15706"/>
                  </a:lnTo>
                  <a:cubicBezTo>
                    <a:pt x="10085" y="10471"/>
                    <a:pt x="10043" y="5235"/>
                    <a:pt x="10000" y="0"/>
                  </a:cubicBezTo>
                  <a:cubicBezTo>
                    <a:pt x="9382" y="0"/>
                    <a:pt x="8887" y="38"/>
                    <a:pt x="8397" y="96"/>
                  </a:cubicBezTo>
                  <a:lnTo>
                    <a:pt x="0" y="1429"/>
                  </a:lnTo>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50893">
                <a:defRPr/>
              </a:pPr>
              <a:endParaRPr lang="en-US" sz="1872">
                <a:solidFill>
                  <a:srgbClr val="FFFFFF"/>
                </a:solidFill>
                <a:latin typeface="Montserrat"/>
              </a:endParaRPr>
            </a:p>
          </p:txBody>
        </p:sp>
      </p:grpSp>
      <p:cxnSp>
        <p:nvCxnSpPr>
          <p:cNvPr id="64" name="Straight Arrow Connector 63">
            <a:extLst>
              <a:ext uri="{FF2B5EF4-FFF2-40B4-BE49-F238E27FC236}">
                <a16:creationId xmlns:a16="http://schemas.microsoft.com/office/drawing/2014/main" id="{999A308B-A90B-6D96-C36B-E468181E27AE}"/>
              </a:ext>
            </a:extLst>
          </p:cNvPr>
          <p:cNvCxnSpPr/>
          <p:nvPr/>
        </p:nvCxnSpPr>
        <p:spPr>
          <a:xfrm flipV="1">
            <a:off x="869073" y="6090663"/>
            <a:ext cx="17776610" cy="7628"/>
          </a:xfrm>
          <a:prstGeom prst="straightConnector1">
            <a:avLst/>
          </a:prstGeom>
          <a:ln w="28575">
            <a:solidFill>
              <a:schemeClr val="tx1"/>
            </a:solidFill>
            <a:prstDash val="sysDash"/>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58633995-AEAE-2188-374A-13C5A8DF2330}"/>
              </a:ext>
            </a:extLst>
          </p:cNvPr>
          <p:cNvGrpSpPr/>
          <p:nvPr/>
        </p:nvGrpSpPr>
        <p:grpSpPr>
          <a:xfrm>
            <a:off x="4917875" y="3761467"/>
            <a:ext cx="2324932" cy="5804056"/>
            <a:chOff x="2622969" y="1382285"/>
            <a:chExt cx="1095278" cy="2734294"/>
          </a:xfrm>
        </p:grpSpPr>
        <p:grpSp>
          <p:nvGrpSpPr>
            <p:cNvPr id="66" name="Group 65">
              <a:extLst>
                <a:ext uri="{FF2B5EF4-FFF2-40B4-BE49-F238E27FC236}">
                  <a16:creationId xmlns:a16="http://schemas.microsoft.com/office/drawing/2014/main" id="{0DEE3821-EB66-1308-669E-105BEA127263}"/>
                </a:ext>
              </a:extLst>
            </p:cNvPr>
            <p:cNvGrpSpPr/>
            <p:nvPr/>
          </p:nvGrpSpPr>
          <p:grpSpPr>
            <a:xfrm>
              <a:off x="2622969" y="3106805"/>
              <a:ext cx="1095278" cy="1009774"/>
              <a:chOff x="2622969" y="3026421"/>
              <a:chExt cx="1095278" cy="1009774"/>
            </a:xfrm>
          </p:grpSpPr>
          <p:sp>
            <p:nvSpPr>
              <p:cNvPr id="68" name="Teardrop 67">
                <a:extLst>
                  <a:ext uri="{FF2B5EF4-FFF2-40B4-BE49-F238E27FC236}">
                    <a16:creationId xmlns:a16="http://schemas.microsoft.com/office/drawing/2014/main" id="{EC2886ED-E43F-9187-7910-02B65AAF0F7C}"/>
                  </a:ext>
                </a:extLst>
              </p:cNvPr>
              <p:cNvSpPr/>
              <p:nvPr/>
            </p:nvSpPr>
            <p:spPr>
              <a:xfrm rot="18900000">
                <a:off x="2666588" y="3026421"/>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sp>
            <p:nvSpPr>
              <p:cNvPr id="69" name="TextBox 68">
                <a:extLst>
                  <a:ext uri="{FF2B5EF4-FFF2-40B4-BE49-F238E27FC236}">
                    <a16:creationId xmlns:a16="http://schemas.microsoft.com/office/drawing/2014/main" id="{BDCEB8A1-85E0-F6D6-E686-A8FD346351F0}"/>
                  </a:ext>
                </a:extLst>
              </p:cNvPr>
              <p:cNvSpPr txBox="1"/>
              <p:nvPr/>
            </p:nvSpPr>
            <p:spPr>
              <a:xfrm>
                <a:off x="2622969" y="3103320"/>
                <a:ext cx="1095278" cy="687505"/>
              </a:xfrm>
              <a:prstGeom prst="rect">
                <a:avLst/>
              </a:prstGeom>
              <a:noFill/>
            </p:spPr>
            <p:txBody>
              <a:bodyPr wrap="square" rtlCol="0" anchor="ctr" anchorCtr="0">
                <a:noAutofit/>
              </a:bodyPr>
              <a:lstStyle/>
              <a:p>
                <a:pPr algn="ctr" defTabSz="950893">
                  <a:defRPr/>
                </a:pPr>
                <a:r>
                  <a:rPr lang="en-US" sz="2000" b="1">
                    <a:solidFill>
                      <a:srgbClr val="FFFFFF"/>
                    </a:solidFill>
                    <a:effectLst>
                      <a:outerShdw blurRad="50800" dist="38100" dir="2700000" algn="tl" rotWithShape="0">
                        <a:prstClr val="black">
                          <a:alpha val="40000"/>
                        </a:prstClr>
                      </a:outerShdw>
                    </a:effectLst>
                    <a:latin typeface="Montserrat"/>
                  </a:rPr>
                  <a:t>ERS</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Enhanced Residential Services</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(Voluntary)</a:t>
                </a:r>
              </a:p>
            </p:txBody>
          </p:sp>
        </p:grpSp>
        <p:sp>
          <p:nvSpPr>
            <p:cNvPr id="67" name="Rectangle 66">
              <a:extLst>
                <a:ext uri="{FF2B5EF4-FFF2-40B4-BE49-F238E27FC236}">
                  <a16:creationId xmlns:a16="http://schemas.microsoft.com/office/drawing/2014/main" id="{C227F2ED-8C23-7F34-778E-2AC6E599899D}"/>
                </a:ext>
              </a:extLst>
            </p:cNvPr>
            <p:cNvSpPr/>
            <p:nvPr/>
          </p:nvSpPr>
          <p:spPr>
            <a:xfrm>
              <a:off x="2904725" y="1382285"/>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grpSp>
        <p:nvGrpSpPr>
          <p:cNvPr id="70" name="Group 69">
            <a:extLst>
              <a:ext uri="{FF2B5EF4-FFF2-40B4-BE49-F238E27FC236}">
                <a16:creationId xmlns:a16="http://schemas.microsoft.com/office/drawing/2014/main" id="{2F9B2BF1-DE2C-4357-8ABC-DE2CB39A8281}"/>
              </a:ext>
            </a:extLst>
          </p:cNvPr>
          <p:cNvGrpSpPr/>
          <p:nvPr/>
        </p:nvGrpSpPr>
        <p:grpSpPr>
          <a:xfrm>
            <a:off x="204560" y="2359334"/>
            <a:ext cx="1946955" cy="5217044"/>
            <a:chOff x="4532193" y="1162462"/>
            <a:chExt cx="1085946" cy="2763188"/>
          </a:xfrm>
        </p:grpSpPr>
        <p:grpSp>
          <p:nvGrpSpPr>
            <p:cNvPr id="71" name="Group 70">
              <a:extLst>
                <a:ext uri="{FF2B5EF4-FFF2-40B4-BE49-F238E27FC236}">
                  <a16:creationId xmlns:a16="http://schemas.microsoft.com/office/drawing/2014/main" id="{45B2AA6D-21CD-90CE-42FC-6326C1B53E75}"/>
                </a:ext>
              </a:extLst>
            </p:cNvPr>
            <p:cNvGrpSpPr/>
            <p:nvPr/>
          </p:nvGrpSpPr>
          <p:grpSpPr>
            <a:xfrm>
              <a:off x="4532193" y="1162462"/>
              <a:ext cx="1085946" cy="1009774"/>
              <a:chOff x="2270914" y="1212859"/>
              <a:chExt cx="1085946" cy="1009774"/>
            </a:xfrm>
          </p:grpSpPr>
          <p:sp>
            <p:nvSpPr>
              <p:cNvPr id="73" name="Teardrop 72">
                <a:extLst>
                  <a:ext uri="{FF2B5EF4-FFF2-40B4-BE49-F238E27FC236}">
                    <a16:creationId xmlns:a16="http://schemas.microsoft.com/office/drawing/2014/main" id="{26346D28-E3A7-93E1-9684-39D8406F4841}"/>
                  </a:ext>
                </a:extLst>
              </p:cNvPr>
              <p:cNvSpPr/>
              <p:nvPr/>
            </p:nvSpPr>
            <p:spPr>
              <a:xfrm rot="8100000">
                <a:off x="2312036" y="1212859"/>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74" name="TextBox 73">
                <a:extLst>
                  <a:ext uri="{FF2B5EF4-FFF2-40B4-BE49-F238E27FC236}">
                    <a16:creationId xmlns:a16="http://schemas.microsoft.com/office/drawing/2014/main" id="{8EF341C2-8AB2-A49A-437F-C02DC91BA2AC}"/>
                  </a:ext>
                </a:extLst>
              </p:cNvPr>
              <p:cNvSpPr txBox="1"/>
              <p:nvPr/>
            </p:nvSpPr>
            <p:spPr>
              <a:xfrm>
                <a:off x="2270914" y="1311798"/>
                <a:ext cx="1085946" cy="768286"/>
              </a:xfrm>
              <a:prstGeom prst="rect">
                <a:avLst/>
              </a:prstGeom>
              <a:noFill/>
            </p:spPr>
            <p:txBody>
              <a:bodyPr wrap="square" rtlCol="0" anchor="ctr" anchorCtr="0">
                <a:noAutofit/>
              </a:bodyPr>
              <a:lstStyle/>
              <a:p>
                <a:pPr algn="ctr" defTabSz="950893">
                  <a:defRPr/>
                </a:pPr>
                <a:r>
                  <a:rPr lang="en-US" sz="2000" b="1">
                    <a:solidFill>
                      <a:srgbClr val="FFFFFF"/>
                    </a:solidFill>
                    <a:effectLst>
                      <a:outerShdw blurRad="50800" dist="38100" dir="2700000" algn="tl" rotWithShape="0">
                        <a:prstClr val="black">
                          <a:alpha val="40000"/>
                        </a:prstClr>
                      </a:outerShdw>
                    </a:effectLst>
                    <a:latin typeface="Montserrat"/>
                  </a:rPr>
                  <a:t>IMD</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Institute </a:t>
                </a:r>
                <a:br>
                  <a:rPr lang="en-US" sz="1801">
                    <a:solidFill>
                      <a:srgbClr val="FFFFFF"/>
                    </a:solidFill>
                    <a:effectLst>
                      <a:outerShdw blurRad="50800" dist="38100" dir="2700000" algn="tl" rotWithShape="0">
                        <a:prstClr val="black">
                          <a:alpha val="40000"/>
                        </a:prstClr>
                      </a:outerShdw>
                    </a:effectLst>
                    <a:latin typeface="Montserrat"/>
                  </a:rPr>
                </a:br>
                <a:r>
                  <a:rPr lang="en-US" sz="1801">
                    <a:solidFill>
                      <a:srgbClr val="FFFFFF"/>
                    </a:solidFill>
                    <a:effectLst>
                      <a:outerShdw blurRad="50800" dist="38100" dir="2700000" algn="tl" rotWithShape="0">
                        <a:prstClr val="black">
                          <a:alpha val="40000"/>
                        </a:prstClr>
                      </a:outerShdw>
                    </a:effectLst>
                    <a:latin typeface="Montserrat"/>
                  </a:rPr>
                  <a:t>for Mental Disease</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(Locked)</a:t>
                </a:r>
              </a:p>
            </p:txBody>
          </p:sp>
        </p:grpSp>
        <p:sp>
          <p:nvSpPr>
            <p:cNvPr id="72" name="Rectangle 71">
              <a:extLst>
                <a:ext uri="{FF2B5EF4-FFF2-40B4-BE49-F238E27FC236}">
                  <a16:creationId xmlns:a16="http://schemas.microsoft.com/office/drawing/2014/main" id="{537AF0AE-295F-D90E-25F5-F69B4AC27A76}"/>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grpSp>
        <p:nvGrpSpPr>
          <p:cNvPr id="75" name="Group 74">
            <a:extLst>
              <a:ext uri="{FF2B5EF4-FFF2-40B4-BE49-F238E27FC236}">
                <a16:creationId xmlns:a16="http://schemas.microsoft.com/office/drawing/2014/main" id="{77B0C220-B408-F1E1-18FB-D836E2384951}"/>
              </a:ext>
            </a:extLst>
          </p:cNvPr>
          <p:cNvGrpSpPr/>
          <p:nvPr/>
        </p:nvGrpSpPr>
        <p:grpSpPr>
          <a:xfrm>
            <a:off x="2297632" y="2703872"/>
            <a:ext cx="1810388" cy="5217044"/>
            <a:chOff x="4573315" y="1162462"/>
            <a:chExt cx="1009774" cy="2763188"/>
          </a:xfrm>
        </p:grpSpPr>
        <p:grpSp>
          <p:nvGrpSpPr>
            <p:cNvPr id="76" name="Group 75">
              <a:extLst>
                <a:ext uri="{FF2B5EF4-FFF2-40B4-BE49-F238E27FC236}">
                  <a16:creationId xmlns:a16="http://schemas.microsoft.com/office/drawing/2014/main" id="{F39063A3-6F22-73EE-9782-9A5F16BD0921}"/>
                </a:ext>
              </a:extLst>
            </p:cNvPr>
            <p:cNvGrpSpPr/>
            <p:nvPr/>
          </p:nvGrpSpPr>
          <p:grpSpPr>
            <a:xfrm>
              <a:off x="4573315" y="1162462"/>
              <a:ext cx="1009774" cy="1009774"/>
              <a:chOff x="2312036" y="1212859"/>
              <a:chExt cx="1009774" cy="1009774"/>
            </a:xfrm>
          </p:grpSpPr>
          <p:sp>
            <p:nvSpPr>
              <p:cNvPr id="78" name="Teardrop 77">
                <a:extLst>
                  <a:ext uri="{FF2B5EF4-FFF2-40B4-BE49-F238E27FC236}">
                    <a16:creationId xmlns:a16="http://schemas.microsoft.com/office/drawing/2014/main" id="{D9F7D861-75E7-D905-253C-A61DCE870E1E}"/>
                  </a:ext>
                </a:extLst>
              </p:cNvPr>
              <p:cNvSpPr/>
              <p:nvPr/>
            </p:nvSpPr>
            <p:spPr>
              <a:xfrm rot="8100000">
                <a:off x="2312036" y="1212859"/>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79" name="TextBox 78">
                <a:extLst>
                  <a:ext uri="{FF2B5EF4-FFF2-40B4-BE49-F238E27FC236}">
                    <a16:creationId xmlns:a16="http://schemas.microsoft.com/office/drawing/2014/main" id="{5C328B9D-3CD6-EC15-BC6C-14F84D470114}"/>
                  </a:ext>
                </a:extLst>
              </p:cNvPr>
              <p:cNvSpPr txBox="1"/>
              <p:nvPr/>
            </p:nvSpPr>
            <p:spPr>
              <a:xfrm>
                <a:off x="2346039" y="1369450"/>
                <a:ext cx="943354" cy="753885"/>
              </a:xfrm>
              <a:prstGeom prst="rect">
                <a:avLst/>
              </a:prstGeom>
              <a:noFill/>
            </p:spPr>
            <p:txBody>
              <a:bodyPr wrap="square" rtlCol="0" anchor="ctr" anchorCtr="0">
                <a:noAutofit/>
              </a:bodyPr>
              <a:lstStyle/>
              <a:p>
                <a:pPr algn="ctr" defTabSz="950893">
                  <a:defRPr/>
                </a:pPr>
                <a:r>
                  <a:rPr lang="en-US" sz="2000" b="1">
                    <a:solidFill>
                      <a:srgbClr val="FFFFFF"/>
                    </a:solidFill>
                    <a:effectLst>
                      <a:outerShdw blurRad="50800" dist="38100" dir="2700000" algn="tl" rotWithShape="0">
                        <a:prstClr val="black">
                          <a:alpha val="40000"/>
                        </a:prstClr>
                      </a:outerShdw>
                    </a:effectLst>
                    <a:latin typeface="Montserrat"/>
                  </a:rPr>
                  <a:t>5150 LPS</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Psychiatric Hospital</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(Locked)</a:t>
                </a:r>
              </a:p>
            </p:txBody>
          </p:sp>
        </p:grpSp>
        <p:sp>
          <p:nvSpPr>
            <p:cNvPr id="77" name="Rectangle 76">
              <a:extLst>
                <a:ext uri="{FF2B5EF4-FFF2-40B4-BE49-F238E27FC236}">
                  <a16:creationId xmlns:a16="http://schemas.microsoft.com/office/drawing/2014/main" id="{709C6B4A-9DD8-52AC-99DA-273C9C74EB80}"/>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grpSp>
        <p:nvGrpSpPr>
          <p:cNvPr id="80" name="Group 79">
            <a:extLst>
              <a:ext uri="{FF2B5EF4-FFF2-40B4-BE49-F238E27FC236}">
                <a16:creationId xmlns:a16="http://schemas.microsoft.com/office/drawing/2014/main" id="{EEFB1C9F-9B05-64D2-499C-F88D2E50B122}"/>
              </a:ext>
            </a:extLst>
          </p:cNvPr>
          <p:cNvGrpSpPr/>
          <p:nvPr/>
        </p:nvGrpSpPr>
        <p:grpSpPr>
          <a:xfrm rot="10800000">
            <a:off x="9703402" y="3730930"/>
            <a:ext cx="2120331" cy="5830128"/>
            <a:chOff x="4623882" y="1180803"/>
            <a:chExt cx="921848" cy="2744847"/>
          </a:xfrm>
        </p:grpSpPr>
        <p:grpSp>
          <p:nvGrpSpPr>
            <p:cNvPr id="81" name="Group 80">
              <a:extLst>
                <a:ext uri="{FF2B5EF4-FFF2-40B4-BE49-F238E27FC236}">
                  <a16:creationId xmlns:a16="http://schemas.microsoft.com/office/drawing/2014/main" id="{1C3B8BCD-D090-7B81-8246-E4FEDB9DC280}"/>
                </a:ext>
              </a:extLst>
            </p:cNvPr>
            <p:cNvGrpSpPr/>
            <p:nvPr/>
          </p:nvGrpSpPr>
          <p:grpSpPr>
            <a:xfrm>
              <a:off x="4623882" y="1180803"/>
              <a:ext cx="921848" cy="950352"/>
              <a:chOff x="2362603" y="1231200"/>
              <a:chExt cx="921848" cy="950352"/>
            </a:xfrm>
          </p:grpSpPr>
          <p:sp>
            <p:nvSpPr>
              <p:cNvPr id="83" name="Teardrop 82">
                <a:extLst>
                  <a:ext uri="{FF2B5EF4-FFF2-40B4-BE49-F238E27FC236}">
                    <a16:creationId xmlns:a16="http://schemas.microsoft.com/office/drawing/2014/main" id="{D20A0A7D-36BE-13A2-1312-5A9FB6B4CBAE}"/>
                  </a:ext>
                </a:extLst>
              </p:cNvPr>
              <p:cNvSpPr/>
              <p:nvPr/>
            </p:nvSpPr>
            <p:spPr>
              <a:xfrm rot="8100000">
                <a:off x="2378321" y="1231200"/>
                <a:ext cx="906130" cy="950352"/>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200">
                  <a:solidFill>
                    <a:srgbClr val="FFFFFF"/>
                  </a:solidFill>
                  <a:latin typeface="Montserrat"/>
                </a:endParaRPr>
              </a:p>
            </p:txBody>
          </p:sp>
          <p:sp>
            <p:nvSpPr>
              <p:cNvPr id="84" name="TextBox 83">
                <a:extLst>
                  <a:ext uri="{FF2B5EF4-FFF2-40B4-BE49-F238E27FC236}">
                    <a16:creationId xmlns:a16="http://schemas.microsoft.com/office/drawing/2014/main" id="{8AA078DD-5DF0-CAB8-2366-CAC084C79C25}"/>
                  </a:ext>
                </a:extLst>
              </p:cNvPr>
              <p:cNvSpPr txBox="1"/>
              <p:nvPr/>
            </p:nvSpPr>
            <p:spPr>
              <a:xfrm rot="10800000">
                <a:off x="2362603" y="1329367"/>
                <a:ext cx="916604" cy="836192"/>
              </a:xfrm>
              <a:prstGeom prst="rect">
                <a:avLst/>
              </a:prstGeom>
              <a:noFill/>
            </p:spPr>
            <p:txBody>
              <a:bodyPr wrap="square" rtlCol="0" anchor="ctr" anchorCtr="0">
                <a:normAutofit/>
              </a:bodyPr>
              <a:lstStyle/>
              <a:p>
                <a:pPr algn="ctr" defTabSz="950893">
                  <a:defRPr/>
                </a:pPr>
                <a:r>
                  <a:rPr lang="en-US" sz="2200" b="1">
                    <a:solidFill>
                      <a:srgbClr val="FFFFFF"/>
                    </a:solidFill>
                    <a:effectLst>
                      <a:outerShdw blurRad="50800" dist="38100" dir="2700000" algn="tl" rotWithShape="0">
                        <a:prstClr val="black">
                          <a:alpha val="40000"/>
                        </a:prstClr>
                      </a:outerShdw>
                    </a:effectLst>
                    <a:latin typeface="Montserrat"/>
                  </a:rPr>
                  <a:t>AOT</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Assisted Outpatient Treatment</a:t>
                </a:r>
              </a:p>
            </p:txBody>
          </p:sp>
        </p:grpSp>
        <p:sp>
          <p:nvSpPr>
            <p:cNvPr id="82" name="Rectangle 81">
              <a:extLst>
                <a:ext uri="{FF2B5EF4-FFF2-40B4-BE49-F238E27FC236}">
                  <a16:creationId xmlns:a16="http://schemas.microsoft.com/office/drawing/2014/main" id="{E74B4D66-4044-DF5E-5C2E-842D178B8704}"/>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200">
                <a:solidFill>
                  <a:srgbClr val="FFFFFF"/>
                </a:solidFill>
                <a:latin typeface="Montserrat"/>
              </a:endParaRPr>
            </a:p>
          </p:txBody>
        </p:sp>
      </p:grpSp>
      <p:grpSp>
        <p:nvGrpSpPr>
          <p:cNvPr id="85" name="Group 84">
            <a:extLst>
              <a:ext uri="{FF2B5EF4-FFF2-40B4-BE49-F238E27FC236}">
                <a16:creationId xmlns:a16="http://schemas.microsoft.com/office/drawing/2014/main" id="{18AB9A93-14F9-124A-74CB-5A5630FE596D}"/>
              </a:ext>
            </a:extLst>
          </p:cNvPr>
          <p:cNvGrpSpPr/>
          <p:nvPr/>
        </p:nvGrpSpPr>
        <p:grpSpPr>
          <a:xfrm>
            <a:off x="13044234" y="2516614"/>
            <a:ext cx="1969926" cy="5111258"/>
            <a:chOff x="4563886" y="1162462"/>
            <a:chExt cx="1047976" cy="2763188"/>
          </a:xfrm>
        </p:grpSpPr>
        <p:grpSp>
          <p:nvGrpSpPr>
            <p:cNvPr id="86" name="Group 85">
              <a:extLst>
                <a:ext uri="{FF2B5EF4-FFF2-40B4-BE49-F238E27FC236}">
                  <a16:creationId xmlns:a16="http://schemas.microsoft.com/office/drawing/2014/main" id="{2197E362-819C-DF79-19E9-59196B708345}"/>
                </a:ext>
              </a:extLst>
            </p:cNvPr>
            <p:cNvGrpSpPr/>
            <p:nvPr/>
          </p:nvGrpSpPr>
          <p:grpSpPr>
            <a:xfrm>
              <a:off x="4563886" y="1162462"/>
              <a:ext cx="1047976" cy="1009774"/>
              <a:chOff x="2302607" y="1212859"/>
              <a:chExt cx="1047976" cy="1009774"/>
            </a:xfrm>
          </p:grpSpPr>
          <p:sp>
            <p:nvSpPr>
              <p:cNvPr id="88" name="Teardrop 87">
                <a:extLst>
                  <a:ext uri="{FF2B5EF4-FFF2-40B4-BE49-F238E27FC236}">
                    <a16:creationId xmlns:a16="http://schemas.microsoft.com/office/drawing/2014/main" id="{50809927-3327-DB5F-B2AD-F6E0AFCE0F7C}"/>
                  </a:ext>
                </a:extLst>
              </p:cNvPr>
              <p:cNvSpPr/>
              <p:nvPr/>
            </p:nvSpPr>
            <p:spPr>
              <a:xfrm rot="8100000">
                <a:off x="2312036" y="1212859"/>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89" name="TextBox 88">
                <a:extLst>
                  <a:ext uri="{FF2B5EF4-FFF2-40B4-BE49-F238E27FC236}">
                    <a16:creationId xmlns:a16="http://schemas.microsoft.com/office/drawing/2014/main" id="{BB62EAB0-11BA-CC15-0508-C5247947DF9C}"/>
                  </a:ext>
                </a:extLst>
              </p:cNvPr>
              <p:cNvSpPr txBox="1"/>
              <p:nvPr/>
            </p:nvSpPr>
            <p:spPr>
              <a:xfrm>
                <a:off x="2302607" y="1315919"/>
                <a:ext cx="1047976" cy="748497"/>
              </a:xfrm>
              <a:prstGeom prst="rect">
                <a:avLst/>
              </a:prstGeom>
              <a:noFill/>
            </p:spPr>
            <p:txBody>
              <a:bodyPr wrap="square" rtlCol="0" anchor="ctr" anchorCtr="0">
                <a:normAutofit/>
              </a:bodyPr>
              <a:lstStyle/>
              <a:p>
                <a:pPr algn="ctr" defTabSz="950893">
                  <a:defRPr/>
                </a:pPr>
                <a:r>
                  <a:rPr lang="en-US" sz="2000" b="1">
                    <a:solidFill>
                      <a:srgbClr val="FFFFFF"/>
                    </a:solidFill>
                    <a:effectLst>
                      <a:outerShdw blurRad="50800" dist="38100" dir="2700000" algn="tl" rotWithShape="0">
                        <a:prstClr val="black">
                          <a:alpha val="40000"/>
                        </a:prstClr>
                      </a:outerShdw>
                    </a:effectLst>
                    <a:latin typeface="Montserrat"/>
                  </a:rPr>
                  <a:t>FSP</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Full Service Partnership (MHSA)</a:t>
                </a:r>
                <a:endParaRPr lang="en-US" sz="2000">
                  <a:solidFill>
                    <a:srgbClr val="FFFFFF"/>
                  </a:solidFill>
                  <a:effectLst>
                    <a:outerShdw blurRad="50800" dist="38100" dir="2700000" algn="tl" rotWithShape="0">
                      <a:prstClr val="black">
                        <a:alpha val="40000"/>
                      </a:prstClr>
                    </a:outerShdw>
                  </a:effectLst>
                  <a:latin typeface="Montserrat"/>
                </a:endParaRPr>
              </a:p>
            </p:txBody>
          </p:sp>
        </p:grpSp>
        <p:sp>
          <p:nvSpPr>
            <p:cNvPr id="87" name="Rectangle 86">
              <a:extLst>
                <a:ext uri="{FF2B5EF4-FFF2-40B4-BE49-F238E27FC236}">
                  <a16:creationId xmlns:a16="http://schemas.microsoft.com/office/drawing/2014/main" id="{23688BB6-B34D-1F27-9B21-7720B007B700}"/>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sp>
        <p:nvSpPr>
          <p:cNvPr id="90" name="TextBox 89">
            <a:extLst>
              <a:ext uri="{FF2B5EF4-FFF2-40B4-BE49-F238E27FC236}">
                <a16:creationId xmlns:a16="http://schemas.microsoft.com/office/drawing/2014/main" id="{B3945E69-C69C-20AB-CEB9-6193150B4328}"/>
              </a:ext>
            </a:extLst>
          </p:cNvPr>
          <p:cNvSpPr txBox="1"/>
          <p:nvPr/>
        </p:nvSpPr>
        <p:spPr>
          <a:xfrm>
            <a:off x="2142391" y="5472222"/>
            <a:ext cx="3714478" cy="584647"/>
          </a:xfrm>
          <a:prstGeom prst="rect">
            <a:avLst/>
          </a:prstGeom>
          <a:noFill/>
        </p:spPr>
        <p:txBody>
          <a:bodyPr wrap="none" rtlCol="0">
            <a:spAutoFit/>
          </a:bodyPr>
          <a:lstStyle/>
          <a:p>
            <a:pPr defTabSz="914357">
              <a:defRPr/>
            </a:pPr>
            <a:r>
              <a:rPr lang="en-US" sz="3199" b="1" cap="small">
                <a:solidFill>
                  <a:srgbClr val="000000"/>
                </a:solidFill>
                <a:latin typeface="Montserrat"/>
              </a:rPr>
              <a:t>Reentry Services</a:t>
            </a:r>
          </a:p>
        </p:txBody>
      </p:sp>
      <p:sp>
        <p:nvSpPr>
          <p:cNvPr id="91" name="TextBox 90">
            <a:extLst>
              <a:ext uri="{FF2B5EF4-FFF2-40B4-BE49-F238E27FC236}">
                <a16:creationId xmlns:a16="http://schemas.microsoft.com/office/drawing/2014/main" id="{5169B983-D10E-C6C5-A28C-211EF514B776}"/>
              </a:ext>
            </a:extLst>
          </p:cNvPr>
          <p:cNvSpPr txBox="1"/>
          <p:nvPr/>
        </p:nvSpPr>
        <p:spPr>
          <a:xfrm>
            <a:off x="7661109" y="6136666"/>
            <a:ext cx="4182555" cy="584647"/>
          </a:xfrm>
          <a:prstGeom prst="rect">
            <a:avLst/>
          </a:prstGeom>
          <a:noFill/>
        </p:spPr>
        <p:txBody>
          <a:bodyPr wrap="none" rtlCol="0">
            <a:spAutoFit/>
          </a:bodyPr>
          <a:lstStyle/>
          <a:p>
            <a:pPr defTabSz="914357">
              <a:defRPr/>
            </a:pPr>
            <a:r>
              <a:rPr lang="en-US" sz="3199" b="1" cap="small">
                <a:solidFill>
                  <a:srgbClr val="000000"/>
                </a:solidFill>
                <a:latin typeface="Montserrat"/>
              </a:rPr>
              <a:t>Crisis Stabilization</a:t>
            </a:r>
          </a:p>
        </p:txBody>
      </p:sp>
      <p:sp>
        <p:nvSpPr>
          <p:cNvPr id="92" name="TextBox 91">
            <a:extLst>
              <a:ext uri="{FF2B5EF4-FFF2-40B4-BE49-F238E27FC236}">
                <a16:creationId xmlns:a16="http://schemas.microsoft.com/office/drawing/2014/main" id="{67C067AF-7030-3F84-3F55-438D36A0D4D0}"/>
              </a:ext>
            </a:extLst>
          </p:cNvPr>
          <p:cNvSpPr txBox="1"/>
          <p:nvPr/>
        </p:nvSpPr>
        <p:spPr>
          <a:xfrm>
            <a:off x="13308865" y="5472222"/>
            <a:ext cx="4342856" cy="584647"/>
          </a:xfrm>
          <a:prstGeom prst="rect">
            <a:avLst/>
          </a:prstGeom>
          <a:noFill/>
        </p:spPr>
        <p:txBody>
          <a:bodyPr wrap="none" rtlCol="0">
            <a:spAutoFit/>
          </a:bodyPr>
          <a:lstStyle/>
          <a:p>
            <a:pPr defTabSz="914357">
              <a:defRPr/>
            </a:pPr>
            <a:r>
              <a:rPr lang="en-US" sz="3199" b="1" cap="small">
                <a:solidFill>
                  <a:srgbClr val="000000"/>
                </a:solidFill>
                <a:latin typeface="Montserrat"/>
              </a:rPr>
              <a:t>Outpatient Services</a:t>
            </a:r>
          </a:p>
        </p:txBody>
      </p:sp>
      <p:grpSp>
        <p:nvGrpSpPr>
          <p:cNvPr id="93" name="Group 92">
            <a:extLst>
              <a:ext uri="{FF2B5EF4-FFF2-40B4-BE49-F238E27FC236}">
                <a16:creationId xmlns:a16="http://schemas.microsoft.com/office/drawing/2014/main" id="{DE91FFB0-3D4B-AE5E-904F-3C71913828D8}"/>
              </a:ext>
            </a:extLst>
          </p:cNvPr>
          <p:cNvGrpSpPr/>
          <p:nvPr/>
        </p:nvGrpSpPr>
        <p:grpSpPr>
          <a:xfrm>
            <a:off x="15313912" y="2895156"/>
            <a:ext cx="1930858" cy="5111258"/>
            <a:chOff x="4567542" y="1162462"/>
            <a:chExt cx="1027192" cy="2763188"/>
          </a:xfrm>
        </p:grpSpPr>
        <p:grpSp>
          <p:nvGrpSpPr>
            <p:cNvPr id="94" name="Group 93">
              <a:extLst>
                <a:ext uri="{FF2B5EF4-FFF2-40B4-BE49-F238E27FC236}">
                  <a16:creationId xmlns:a16="http://schemas.microsoft.com/office/drawing/2014/main" id="{675627D9-C1AC-BFE3-441E-3C03F48AB678}"/>
                </a:ext>
              </a:extLst>
            </p:cNvPr>
            <p:cNvGrpSpPr/>
            <p:nvPr/>
          </p:nvGrpSpPr>
          <p:grpSpPr>
            <a:xfrm>
              <a:off x="4567542" y="1162462"/>
              <a:ext cx="1027192" cy="1009774"/>
              <a:chOff x="2306263" y="1212859"/>
              <a:chExt cx="1027192" cy="1009774"/>
            </a:xfrm>
          </p:grpSpPr>
          <p:sp>
            <p:nvSpPr>
              <p:cNvPr id="96" name="Teardrop 95">
                <a:extLst>
                  <a:ext uri="{FF2B5EF4-FFF2-40B4-BE49-F238E27FC236}">
                    <a16:creationId xmlns:a16="http://schemas.microsoft.com/office/drawing/2014/main" id="{0D5AD474-AA20-8CE2-D43F-C1289A7343BA}"/>
                  </a:ext>
                </a:extLst>
              </p:cNvPr>
              <p:cNvSpPr/>
              <p:nvPr/>
            </p:nvSpPr>
            <p:spPr>
              <a:xfrm rot="8100000">
                <a:off x="2312036" y="1212859"/>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97" name="TextBox 96">
                <a:extLst>
                  <a:ext uri="{FF2B5EF4-FFF2-40B4-BE49-F238E27FC236}">
                    <a16:creationId xmlns:a16="http://schemas.microsoft.com/office/drawing/2014/main" id="{53DADD97-5872-AA41-40C5-12DBBD847782}"/>
                  </a:ext>
                </a:extLst>
              </p:cNvPr>
              <p:cNvSpPr txBox="1"/>
              <p:nvPr/>
            </p:nvSpPr>
            <p:spPr>
              <a:xfrm>
                <a:off x="2306263" y="1380768"/>
                <a:ext cx="1027192" cy="712039"/>
              </a:xfrm>
              <a:prstGeom prst="rect">
                <a:avLst/>
              </a:prstGeom>
              <a:noFill/>
            </p:spPr>
            <p:txBody>
              <a:bodyPr wrap="square" rtlCol="0" anchor="ctr" anchorCtr="0">
                <a:noAutofit/>
              </a:bodyPr>
              <a:lstStyle/>
              <a:p>
                <a:pPr algn="ctr" defTabSz="950893">
                  <a:defRPr/>
                </a:pPr>
                <a:r>
                  <a:rPr lang="en-US" sz="2000" b="1" dirty="0">
                    <a:solidFill>
                      <a:srgbClr val="FFFFFF"/>
                    </a:solidFill>
                    <a:effectLst>
                      <a:outerShdw blurRad="50800" dist="38100" dir="2700000" algn="tl" rotWithShape="0">
                        <a:prstClr val="black">
                          <a:alpha val="40000"/>
                        </a:prstClr>
                      </a:outerShdw>
                    </a:effectLst>
                    <a:latin typeface="Montserrat"/>
                  </a:rPr>
                  <a:t>Outpatient Treatment – </a:t>
                </a:r>
                <a:r>
                  <a:rPr lang="en-US" sz="1801" dirty="0">
                    <a:solidFill>
                      <a:srgbClr val="FFFFFF"/>
                    </a:solidFill>
                    <a:effectLst>
                      <a:outerShdw blurRad="50800" dist="38100" dir="2700000" algn="tl" rotWithShape="0">
                        <a:prstClr val="black">
                          <a:alpha val="40000"/>
                        </a:prstClr>
                      </a:outerShdw>
                    </a:effectLst>
                    <a:latin typeface="Montserrat"/>
                  </a:rPr>
                  <a:t>Field Based</a:t>
                </a:r>
              </a:p>
            </p:txBody>
          </p:sp>
        </p:grpSp>
        <p:sp>
          <p:nvSpPr>
            <p:cNvPr id="95" name="Rectangle 94">
              <a:extLst>
                <a:ext uri="{FF2B5EF4-FFF2-40B4-BE49-F238E27FC236}">
                  <a16:creationId xmlns:a16="http://schemas.microsoft.com/office/drawing/2014/main" id="{5FE54DB1-3194-A131-1619-4D0CEE373710}"/>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grpSp>
        <p:nvGrpSpPr>
          <p:cNvPr id="98" name="Group 97">
            <a:extLst>
              <a:ext uri="{FF2B5EF4-FFF2-40B4-BE49-F238E27FC236}">
                <a16:creationId xmlns:a16="http://schemas.microsoft.com/office/drawing/2014/main" id="{40588557-FB08-7E3B-5528-E70D9350C441}"/>
              </a:ext>
            </a:extLst>
          </p:cNvPr>
          <p:cNvGrpSpPr/>
          <p:nvPr/>
        </p:nvGrpSpPr>
        <p:grpSpPr>
          <a:xfrm rot="10800000">
            <a:off x="4104350" y="2904273"/>
            <a:ext cx="2416469" cy="5720634"/>
            <a:chOff x="6554997" y="1382285"/>
            <a:chExt cx="1138401" cy="2694994"/>
          </a:xfrm>
        </p:grpSpPr>
        <p:grpSp>
          <p:nvGrpSpPr>
            <p:cNvPr id="99" name="Group 98">
              <a:extLst>
                <a:ext uri="{FF2B5EF4-FFF2-40B4-BE49-F238E27FC236}">
                  <a16:creationId xmlns:a16="http://schemas.microsoft.com/office/drawing/2014/main" id="{34005389-F9C5-70D8-FB89-01CB5CC51240}"/>
                </a:ext>
              </a:extLst>
            </p:cNvPr>
            <p:cNvGrpSpPr/>
            <p:nvPr/>
          </p:nvGrpSpPr>
          <p:grpSpPr>
            <a:xfrm>
              <a:off x="6554997" y="3149461"/>
              <a:ext cx="1138401" cy="927818"/>
              <a:chOff x="6554997" y="3069077"/>
              <a:chExt cx="1138401" cy="927818"/>
            </a:xfrm>
          </p:grpSpPr>
          <p:sp>
            <p:nvSpPr>
              <p:cNvPr id="101" name="Teardrop 100">
                <a:extLst>
                  <a:ext uri="{FF2B5EF4-FFF2-40B4-BE49-F238E27FC236}">
                    <a16:creationId xmlns:a16="http://schemas.microsoft.com/office/drawing/2014/main" id="{4877DBC4-407C-256F-BCC5-356666F6EDAA}"/>
                  </a:ext>
                </a:extLst>
              </p:cNvPr>
              <p:cNvSpPr/>
              <p:nvPr/>
            </p:nvSpPr>
            <p:spPr>
              <a:xfrm rot="18900000">
                <a:off x="6651934" y="3069077"/>
                <a:ext cx="944697" cy="927818"/>
              </a:xfrm>
              <a:prstGeom prst="teardrop">
                <a:avLst>
                  <a:gd name="adj" fmla="val 120237"/>
                </a:avLst>
              </a:prstGeom>
              <a:solidFill>
                <a:srgbClr val="31859C">
                  <a:alpha val="86667"/>
                </a:srgb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102" name="TextBox 101">
                <a:extLst>
                  <a:ext uri="{FF2B5EF4-FFF2-40B4-BE49-F238E27FC236}">
                    <a16:creationId xmlns:a16="http://schemas.microsoft.com/office/drawing/2014/main" id="{C91F5460-F2FB-D65C-E0FC-570059CB8467}"/>
                  </a:ext>
                </a:extLst>
              </p:cNvPr>
              <p:cNvSpPr txBox="1"/>
              <p:nvPr/>
            </p:nvSpPr>
            <p:spPr>
              <a:xfrm rot="10800000">
                <a:off x="6554997" y="3143204"/>
                <a:ext cx="1138401" cy="823607"/>
              </a:xfrm>
              <a:prstGeom prst="rect">
                <a:avLst/>
              </a:prstGeom>
              <a:noFill/>
            </p:spPr>
            <p:txBody>
              <a:bodyPr wrap="square" rtlCol="0" anchor="ctr" anchorCtr="0">
                <a:noAutofit/>
              </a:bodyPr>
              <a:lstStyle/>
              <a:p>
                <a:pPr algn="ctr" defTabSz="950893">
                  <a:defRPr/>
                </a:pPr>
                <a:r>
                  <a:rPr lang="en-US" sz="2000" b="1" dirty="0">
                    <a:solidFill>
                      <a:srgbClr val="FFFFFF"/>
                    </a:solidFill>
                    <a:effectLst>
                      <a:outerShdw blurRad="50800" dist="38100" dir="2700000" algn="tl" rotWithShape="0">
                        <a:prstClr val="black">
                          <a:alpha val="40000"/>
                        </a:prstClr>
                      </a:outerShdw>
                    </a:effectLst>
                    <a:latin typeface="Montserrat"/>
                  </a:rPr>
                  <a:t>HOME</a:t>
                </a:r>
              </a:p>
              <a:p>
                <a:pPr algn="ctr" defTabSz="950893">
                  <a:defRPr/>
                </a:pPr>
                <a:r>
                  <a:rPr lang="en-US" sz="1801" dirty="0">
                    <a:solidFill>
                      <a:srgbClr val="FFFFFF"/>
                    </a:solidFill>
                    <a:effectLst>
                      <a:outerShdw blurRad="50800" dist="38100" dir="2700000" algn="tl" rotWithShape="0">
                        <a:prstClr val="black">
                          <a:alpha val="40000"/>
                        </a:prstClr>
                      </a:outerShdw>
                    </a:effectLst>
                    <a:latin typeface="Montserrat"/>
                  </a:rPr>
                  <a:t>Homeless </a:t>
                </a:r>
                <a:br>
                  <a:rPr lang="en-US" sz="1801" dirty="0">
                    <a:solidFill>
                      <a:srgbClr val="FFFFFF"/>
                    </a:solidFill>
                    <a:effectLst>
                      <a:outerShdw blurRad="50800" dist="38100" dir="2700000" algn="tl" rotWithShape="0">
                        <a:prstClr val="black">
                          <a:alpha val="40000"/>
                        </a:prstClr>
                      </a:outerShdw>
                    </a:effectLst>
                    <a:latin typeface="Montserrat"/>
                  </a:rPr>
                </a:br>
                <a:r>
                  <a:rPr lang="en-US" sz="1801" spc="-69" dirty="0">
                    <a:solidFill>
                      <a:srgbClr val="FFFFFF"/>
                    </a:solidFill>
                    <a:effectLst>
                      <a:outerShdw blurRad="50800" dist="38100" dir="2700000" algn="tl" rotWithShape="0">
                        <a:prstClr val="black">
                          <a:alpha val="40000"/>
                        </a:prstClr>
                      </a:outerShdw>
                    </a:effectLst>
                    <a:latin typeface="Montserrat"/>
                  </a:rPr>
                  <a:t>Outreach</a:t>
                </a:r>
                <a:r>
                  <a:rPr lang="en-US" sz="1100" spc="-69" dirty="0">
                    <a:solidFill>
                      <a:srgbClr val="FFFFFF"/>
                    </a:solidFill>
                    <a:effectLst>
                      <a:outerShdw blurRad="50800" dist="38100" dir="2700000" algn="tl" rotWithShape="0">
                        <a:prstClr val="black">
                          <a:alpha val="40000"/>
                        </a:prstClr>
                      </a:outerShdw>
                    </a:effectLst>
                    <a:latin typeface="Montserrat"/>
                  </a:rPr>
                  <a:t> </a:t>
                </a:r>
                <a:r>
                  <a:rPr lang="en-US" sz="1801" spc="-49" dirty="0">
                    <a:solidFill>
                      <a:srgbClr val="FFFFFF"/>
                    </a:solidFill>
                    <a:effectLst>
                      <a:outerShdw blurRad="50800" dist="38100" dir="2700000" algn="tl" rotWithShape="0">
                        <a:prstClr val="black">
                          <a:alpha val="40000"/>
                        </a:prstClr>
                      </a:outerShdw>
                    </a:effectLst>
                    <a:latin typeface="Montserrat"/>
                  </a:rPr>
                  <a:t>&amp;</a:t>
                </a:r>
                <a:r>
                  <a:rPr lang="en-US" sz="1100" spc="-49" dirty="0">
                    <a:solidFill>
                      <a:srgbClr val="FFFFFF"/>
                    </a:solidFill>
                    <a:effectLst>
                      <a:outerShdw blurRad="50800" dist="38100" dir="2700000" algn="tl" rotWithShape="0">
                        <a:prstClr val="black">
                          <a:alpha val="40000"/>
                        </a:prstClr>
                      </a:outerShdw>
                    </a:effectLst>
                    <a:latin typeface="Montserrat"/>
                  </a:rPr>
                  <a:t> </a:t>
                </a:r>
                <a:r>
                  <a:rPr lang="en-US" sz="1801" spc="-69" dirty="0">
                    <a:solidFill>
                      <a:srgbClr val="FFFFFF"/>
                    </a:solidFill>
                    <a:effectLst>
                      <a:outerShdw blurRad="50800" dist="38100" dir="2700000" algn="tl" rotWithShape="0">
                        <a:prstClr val="black">
                          <a:alpha val="40000"/>
                        </a:prstClr>
                      </a:outerShdw>
                    </a:effectLst>
                    <a:latin typeface="Montserrat"/>
                  </a:rPr>
                  <a:t>Mobile </a:t>
                </a:r>
                <a:r>
                  <a:rPr lang="en-US" sz="1801" dirty="0">
                    <a:solidFill>
                      <a:srgbClr val="FFFFFF"/>
                    </a:solidFill>
                    <a:effectLst>
                      <a:outerShdw blurRad="50800" dist="38100" dir="2700000" algn="tl" rotWithShape="0">
                        <a:prstClr val="black">
                          <a:alpha val="40000"/>
                        </a:prstClr>
                      </a:outerShdw>
                    </a:effectLst>
                    <a:latin typeface="Montserrat"/>
                  </a:rPr>
                  <a:t>Engagement (Voluntary)</a:t>
                </a:r>
              </a:p>
            </p:txBody>
          </p:sp>
        </p:grpSp>
        <p:sp>
          <p:nvSpPr>
            <p:cNvPr id="100" name="Rectangle 99">
              <a:extLst>
                <a:ext uri="{FF2B5EF4-FFF2-40B4-BE49-F238E27FC236}">
                  <a16:creationId xmlns:a16="http://schemas.microsoft.com/office/drawing/2014/main" id="{EEC007C4-575A-1FE9-CC4F-9A8739BE6EEF}"/>
                </a:ext>
              </a:extLst>
            </p:cNvPr>
            <p:cNvSpPr/>
            <p:nvPr/>
          </p:nvSpPr>
          <p:spPr>
            <a:xfrm>
              <a:off x="6824868" y="1382285"/>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grpSp>
        <p:nvGrpSpPr>
          <p:cNvPr id="103" name="Group 102">
            <a:extLst>
              <a:ext uri="{FF2B5EF4-FFF2-40B4-BE49-F238E27FC236}">
                <a16:creationId xmlns:a16="http://schemas.microsoft.com/office/drawing/2014/main" id="{779BD546-D13B-25CC-86EA-12FC7B683FBE}"/>
              </a:ext>
            </a:extLst>
          </p:cNvPr>
          <p:cNvGrpSpPr/>
          <p:nvPr/>
        </p:nvGrpSpPr>
        <p:grpSpPr>
          <a:xfrm>
            <a:off x="17730445" y="3099048"/>
            <a:ext cx="1908971" cy="5111258"/>
            <a:chOff x="4567541" y="1162462"/>
            <a:chExt cx="1015548" cy="2763188"/>
          </a:xfrm>
        </p:grpSpPr>
        <p:grpSp>
          <p:nvGrpSpPr>
            <p:cNvPr id="104" name="Group 103">
              <a:extLst>
                <a:ext uri="{FF2B5EF4-FFF2-40B4-BE49-F238E27FC236}">
                  <a16:creationId xmlns:a16="http://schemas.microsoft.com/office/drawing/2014/main" id="{89BDB780-7919-485A-F2B7-D1DE0A3D6B2D}"/>
                </a:ext>
              </a:extLst>
            </p:cNvPr>
            <p:cNvGrpSpPr/>
            <p:nvPr/>
          </p:nvGrpSpPr>
          <p:grpSpPr>
            <a:xfrm>
              <a:off x="4567541" y="1162462"/>
              <a:ext cx="1015548" cy="1009774"/>
              <a:chOff x="2306262" y="1212859"/>
              <a:chExt cx="1015548" cy="1009774"/>
            </a:xfrm>
          </p:grpSpPr>
          <p:sp>
            <p:nvSpPr>
              <p:cNvPr id="106" name="Teardrop 105">
                <a:extLst>
                  <a:ext uri="{FF2B5EF4-FFF2-40B4-BE49-F238E27FC236}">
                    <a16:creationId xmlns:a16="http://schemas.microsoft.com/office/drawing/2014/main" id="{607FD344-5924-EA69-9511-3B8A30997507}"/>
                  </a:ext>
                </a:extLst>
              </p:cNvPr>
              <p:cNvSpPr/>
              <p:nvPr/>
            </p:nvSpPr>
            <p:spPr>
              <a:xfrm rot="8100000">
                <a:off x="2312036" y="1212859"/>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107" name="TextBox 106">
                <a:extLst>
                  <a:ext uri="{FF2B5EF4-FFF2-40B4-BE49-F238E27FC236}">
                    <a16:creationId xmlns:a16="http://schemas.microsoft.com/office/drawing/2014/main" id="{06DA15D6-AAAB-A25A-C6C6-CDA9D3912D4D}"/>
                  </a:ext>
                </a:extLst>
              </p:cNvPr>
              <p:cNvSpPr txBox="1"/>
              <p:nvPr/>
            </p:nvSpPr>
            <p:spPr>
              <a:xfrm>
                <a:off x="2306262" y="1424128"/>
                <a:ext cx="985814" cy="712039"/>
              </a:xfrm>
              <a:prstGeom prst="rect">
                <a:avLst/>
              </a:prstGeom>
              <a:noFill/>
            </p:spPr>
            <p:txBody>
              <a:bodyPr wrap="square" rtlCol="0" anchor="ctr" anchorCtr="0">
                <a:noAutofit/>
              </a:bodyPr>
              <a:lstStyle/>
              <a:p>
                <a:pPr algn="ctr" defTabSz="950893">
                  <a:defRPr/>
                </a:pPr>
                <a:r>
                  <a:rPr lang="en-US" sz="2000" b="1">
                    <a:solidFill>
                      <a:srgbClr val="FFFFFF"/>
                    </a:solidFill>
                    <a:effectLst>
                      <a:outerShdw blurRad="50800" dist="38100" dir="2700000" algn="tl" rotWithShape="0">
                        <a:prstClr val="black">
                          <a:alpha val="40000"/>
                        </a:prstClr>
                      </a:outerShdw>
                    </a:effectLst>
                    <a:latin typeface="Montserrat"/>
                  </a:rPr>
                  <a:t>Outpatient Treatment – </a:t>
                </a:r>
                <a:r>
                  <a:rPr lang="en-US" sz="1801">
                    <a:solidFill>
                      <a:srgbClr val="FFFFFF"/>
                    </a:solidFill>
                    <a:effectLst>
                      <a:outerShdw blurRad="50800" dist="38100" dir="2700000" algn="tl" rotWithShape="0">
                        <a:prstClr val="black">
                          <a:alpha val="40000"/>
                        </a:prstClr>
                      </a:outerShdw>
                    </a:effectLst>
                    <a:latin typeface="Montserrat"/>
                  </a:rPr>
                  <a:t>Clinic Office Based</a:t>
                </a:r>
              </a:p>
            </p:txBody>
          </p:sp>
        </p:grpSp>
        <p:sp>
          <p:nvSpPr>
            <p:cNvPr id="105" name="Rectangle 104">
              <a:extLst>
                <a:ext uri="{FF2B5EF4-FFF2-40B4-BE49-F238E27FC236}">
                  <a16:creationId xmlns:a16="http://schemas.microsoft.com/office/drawing/2014/main" id="{8B9A07C4-F4A6-C373-8F0F-C271B1DF37F6}"/>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grpSp>
        <p:nvGrpSpPr>
          <p:cNvPr id="108" name="Group 107">
            <a:extLst>
              <a:ext uri="{FF2B5EF4-FFF2-40B4-BE49-F238E27FC236}">
                <a16:creationId xmlns:a16="http://schemas.microsoft.com/office/drawing/2014/main" id="{8C61B820-DEC0-F0CA-8EF5-1C36F10EF87F}"/>
              </a:ext>
            </a:extLst>
          </p:cNvPr>
          <p:cNvGrpSpPr/>
          <p:nvPr/>
        </p:nvGrpSpPr>
        <p:grpSpPr>
          <a:xfrm>
            <a:off x="10507036" y="1956804"/>
            <a:ext cx="3201342" cy="6620020"/>
            <a:chOff x="4106056" y="974263"/>
            <a:chExt cx="1260668" cy="2951387"/>
          </a:xfrm>
        </p:grpSpPr>
        <p:grpSp>
          <p:nvGrpSpPr>
            <p:cNvPr id="109" name="Group 108">
              <a:extLst>
                <a:ext uri="{FF2B5EF4-FFF2-40B4-BE49-F238E27FC236}">
                  <a16:creationId xmlns:a16="http://schemas.microsoft.com/office/drawing/2014/main" id="{6DB1A3AA-911B-B846-0792-579E987C5A91}"/>
                </a:ext>
              </a:extLst>
            </p:cNvPr>
            <p:cNvGrpSpPr/>
            <p:nvPr/>
          </p:nvGrpSpPr>
          <p:grpSpPr>
            <a:xfrm>
              <a:off x="4106056" y="974263"/>
              <a:ext cx="917690" cy="1039209"/>
              <a:chOff x="1844777" y="1024660"/>
              <a:chExt cx="917690" cy="1039209"/>
            </a:xfrm>
          </p:grpSpPr>
          <p:sp>
            <p:nvSpPr>
              <p:cNvPr id="111" name="Teardrop 110">
                <a:extLst>
                  <a:ext uri="{FF2B5EF4-FFF2-40B4-BE49-F238E27FC236}">
                    <a16:creationId xmlns:a16="http://schemas.microsoft.com/office/drawing/2014/main" id="{890EF728-2179-34B0-D8CE-F0B09FEC9D17}"/>
                  </a:ext>
                </a:extLst>
              </p:cNvPr>
              <p:cNvSpPr/>
              <p:nvPr/>
            </p:nvSpPr>
            <p:spPr>
              <a:xfrm rot="8100000">
                <a:off x="1844777" y="1024660"/>
                <a:ext cx="917690" cy="1039209"/>
              </a:xfrm>
              <a:prstGeom prst="teardrop">
                <a:avLst>
                  <a:gd name="adj" fmla="val 120237"/>
                </a:avLst>
              </a:prstGeom>
              <a:solidFill>
                <a:srgbClr val="0072F0"/>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50893">
                  <a:defRPr/>
                </a:pPr>
                <a:endParaRPr lang="en-US" sz="2000">
                  <a:solidFill>
                    <a:srgbClr val="FFFFFF"/>
                  </a:solidFill>
                  <a:latin typeface="Montserrat"/>
                </a:endParaRPr>
              </a:p>
            </p:txBody>
          </p:sp>
          <p:sp>
            <p:nvSpPr>
              <p:cNvPr id="112" name="TextBox 111">
                <a:extLst>
                  <a:ext uri="{FF2B5EF4-FFF2-40B4-BE49-F238E27FC236}">
                    <a16:creationId xmlns:a16="http://schemas.microsoft.com/office/drawing/2014/main" id="{2D6D90D1-AD9C-6325-4A19-A992CC5F8B93}"/>
                  </a:ext>
                </a:extLst>
              </p:cNvPr>
              <p:cNvSpPr txBox="1"/>
              <p:nvPr/>
            </p:nvSpPr>
            <p:spPr>
              <a:xfrm>
                <a:off x="1864649" y="1082239"/>
                <a:ext cx="862113" cy="936555"/>
              </a:xfrm>
              <a:prstGeom prst="rect">
                <a:avLst/>
              </a:prstGeom>
              <a:noFill/>
            </p:spPr>
            <p:txBody>
              <a:bodyPr wrap="square" rtlCol="0" anchor="ctr" anchorCtr="0">
                <a:noAutofit/>
              </a:bodyPr>
              <a:lstStyle/>
              <a:p>
                <a:pPr algn="ctr" defTabSz="950893">
                  <a:defRPr/>
                </a:pPr>
                <a:r>
                  <a:rPr lang="en-US" sz="2399" b="1" dirty="0">
                    <a:solidFill>
                      <a:srgbClr val="FFFFFF"/>
                    </a:solidFill>
                    <a:effectLst>
                      <a:outerShdw blurRad="50800" dist="38100" dir="2700000" algn="tl" rotWithShape="0">
                        <a:prstClr val="black">
                          <a:alpha val="40000"/>
                        </a:prstClr>
                      </a:outerShdw>
                    </a:effectLst>
                    <a:latin typeface="Montserrat"/>
                  </a:rPr>
                  <a:t>CARE</a:t>
                </a:r>
              </a:p>
              <a:p>
                <a:pPr algn="ctr" defTabSz="950893">
                  <a:lnSpc>
                    <a:spcPts val="1801"/>
                  </a:lnSpc>
                  <a:defRPr/>
                </a:pPr>
                <a:r>
                  <a:rPr lang="en-US" sz="1801" dirty="0">
                    <a:solidFill>
                      <a:srgbClr val="FFFFFF"/>
                    </a:solidFill>
                    <a:effectLst>
                      <a:outerShdw blurRad="50800" dist="38100" dir="2700000" algn="tl" rotWithShape="0">
                        <a:prstClr val="black">
                          <a:alpha val="40000"/>
                        </a:prstClr>
                      </a:outerShdw>
                    </a:effectLst>
                    <a:latin typeface="Montserrat"/>
                  </a:rPr>
                  <a:t>Community Assistance Recovery &amp; </a:t>
                </a:r>
                <a:r>
                  <a:rPr lang="en-US" sz="1801" spc="-69" dirty="0">
                    <a:solidFill>
                      <a:srgbClr val="FFFFFF"/>
                    </a:solidFill>
                    <a:effectLst>
                      <a:outerShdw blurRad="50800" dist="38100" dir="2700000" algn="tl" rotWithShape="0">
                        <a:prstClr val="black">
                          <a:alpha val="40000"/>
                        </a:prstClr>
                      </a:outerShdw>
                    </a:effectLst>
                    <a:latin typeface="Montserrat"/>
                  </a:rPr>
                  <a:t>Empowerment </a:t>
                </a:r>
                <a:r>
                  <a:rPr lang="en-US" sz="1801" dirty="0">
                    <a:solidFill>
                      <a:srgbClr val="FFFFFF"/>
                    </a:solidFill>
                    <a:effectLst>
                      <a:outerShdw blurRad="50800" dist="38100" dir="2700000" algn="tl" rotWithShape="0">
                        <a:prstClr val="black">
                          <a:alpha val="40000"/>
                        </a:prstClr>
                      </a:outerShdw>
                    </a:effectLst>
                    <a:latin typeface="Montserrat"/>
                  </a:rPr>
                  <a:t>Act</a:t>
                </a:r>
                <a:endParaRPr lang="en-US" sz="2000" dirty="0">
                  <a:solidFill>
                    <a:srgbClr val="FFFFFF"/>
                  </a:solidFill>
                  <a:effectLst>
                    <a:outerShdw blurRad="50800" dist="38100" dir="2700000" algn="tl" rotWithShape="0">
                      <a:prstClr val="black">
                        <a:alpha val="40000"/>
                      </a:prstClr>
                    </a:outerShdw>
                  </a:effectLst>
                  <a:latin typeface="Montserrat"/>
                </a:endParaRPr>
              </a:p>
            </p:txBody>
          </p:sp>
        </p:grpSp>
        <p:sp>
          <p:nvSpPr>
            <p:cNvPr id="110" name="Rectangle 109">
              <a:extLst>
                <a:ext uri="{FF2B5EF4-FFF2-40B4-BE49-F238E27FC236}">
                  <a16:creationId xmlns:a16="http://schemas.microsoft.com/office/drawing/2014/main" id="{AE174F96-194C-50A0-7EBB-F03CF67B9CBF}"/>
                </a:ext>
              </a:extLst>
            </p:cNvPr>
            <p:cNvSpPr/>
            <p:nvPr/>
          </p:nvSpPr>
          <p:spPr>
            <a:xfrm>
              <a:off x="4845282" y="2547832"/>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sp>
        <p:nvSpPr>
          <p:cNvPr id="113" name="TextBox 112">
            <a:extLst>
              <a:ext uri="{FF2B5EF4-FFF2-40B4-BE49-F238E27FC236}">
                <a16:creationId xmlns:a16="http://schemas.microsoft.com/office/drawing/2014/main" id="{B769E5A7-CD85-E845-AE00-AD9F32991727}"/>
              </a:ext>
            </a:extLst>
          </p:cNvPr>
          <p:cNvSpPr txBox="1"/>
          <p:nvPr/>
        </p:nvSpPr>
        <p:spPr>
          <a:xfrm>
            <a:off x="477653" y="7421485"/>
            <a:ext cx="2428188" cy="369460"/>
          </a:xfrm>
          <a:prstGeom prst="rect">
            <a:avLst/>
          </a:prstGeom>
          <a:noFill/>
        </p:spPr>
        <p:txBody>
          <a:bodyPr wrap="square" rtlCol="0">
            <a:spAutoFit/>
          </a:bodyPr>
          <a:lstStyle/>
          <a:p>
            <a:pPr defTabSz="914357">
              <a:defRPr/>
            </a:pPr>
            <a:r>
              <a:rPr lang="en-US" sz="1801" b="1" i="1">
                <a:solidFill>
                  <a:srgbClr val="C00000"/>
                </a:solidFill>
                <a:latin typeface="Montserrat"/>
              </a:rPr>
              <a:t>Most restrictive</a:t>
            </a:r>
          </a:p>
        </p:txBody>
      </p:sp>
      <p:sp>
        <p:nvSpPr>
          <p:cNvPr id="114" name="TextBox 113">
            <a:extLst>
              <a:ext uri="{FF2B5EF4-FFF2-40B4-BE49-F238E27FC236}">
                <a16:creationId xmlns:a16="http://schemas.microsoft.com/office/drawing/2014/main" id="{3716A962-C884-6062-52D9-C28AE9443082}"/>
              </a:ext>
            </a:extLst>
          </p:cNvPr>
          <p:cNvSpPr txBox="1"/>
          <p:nvPr/>
        </p:nvSpPr>
        <p:spPr>
          <a:xfrm>
            <a:off x="14848216" y="7421485"/>
            <a:ext cx="2428188" cy="369460"/>
          </a:xfrm>
          <a:prstGeom prst="rect">
            <a:avLst/>
          </a:prstGeom>
          <a:noFill/>
        </p:spPr>
        <p:txBody>
          <a:bodyPr wrap="square" rtlCol="0">
            <a:spAutoFit/>
          </a:bodyPr>
          <a:lstStyle/>
          <a:p>
            <a:pPr algn="r" defTabSz="914357">
              <a:defRPr/>
            </a:pPr>
            <a:r>
              <a:rPr lang="en-US" sz="1801" b="1" i="1">
                <a:solidFill>
                  <a:srgbClr val="00B050"/>
                </a:solidFill>
                <a:latin typeface="Montserrat"/>
              </a:rPr>
              <a:t>Least restrictive</a:t>
            </a:r>
          </a:p>
        </p:txBody>
      </p:sp>
      <p:grpSp>
        <p:nvGrpSpPr>
          <p:cNvPr id="3" name="Group 2">
            <a:extLst>
              <a:ext uri="{FF2B5EF4-FFF2-40B4-BE49-F238E27FC236}">
                <a16:creationId xmlns:a16="http://schemas.microsoft.com/office/drawing/2014/main" id="{570462DE-267C-4B58-879F-202EC55A3E50}"/>
              </a:ext>
            </a:extLst>
          </p:cNvPr>
          <p:cNvGrpSpPr/>
          <p:nvPr/>
        </p:nvGrpSpPr>
        <p:grpSpPr>
          <a:xfrm>
            <a:off x="7203372" y="3906535"/>
            <a:ext cx="2324932" cy="5804056"/>
            <a:chOff x="2622969" y="1382285"/>
            <a:chExt cx="1095278" cy="2734294"/>
          </a:xfrm>
        </p:grpSpPr>
        <p:grpSp>
          <p:nvGrpSpPr>
            <p:cNvPr id="5" name="Group 4">
              <a:extLst>
                <a:ext uri="{FF2B5EF4-FFF2-40B4-BE49-F238E27FC236}">
                  <a16:creationId xmlns:a16="http://schemas.microsoft.com/office/drawing/2014/main" id="{8A3C1D9C-3B0E-A3F0-B4A4-CD3B684F1D31}"/>
                </a:ext>
              </a:extLst>
            </p:cNvPr>
            <p:cNvGrpSpPr/>
            <p:nvPr/>
          </p:nvGrpSpPr>
          <p:grpSpPr>
            <a:xfrm>
              <a:off x="2622969" y="3106805"/>
              <a:ext cx="1095278" cy="1009774"/>
              <a:chOff x="2622969" y="3026421"/>
              <a:chExt cx="1095278" cy="1009774"/>
            </a:xfrm>
          </p:grpSpPr>
          <p:sp>
            <p:nvSpPr>
              <p:cNvPr id="7" name="Teardrop 6">
                <a:extLst>
                  <a:ext uri="{FF2B5EF4-FFF2-40B4-BE49-F238E27FC236}">
                    <a16:creationId xmlns:a16="http://schemas.microsoft.com/office/drawing/2014/main" id="{2D3EF1B9-DB43-D450-8CB4-DA322C639C66}"/>
                  </a:ext>
                </a:extLst>
              </p:cNvPr>
              <p:cNvSpPr/>
              <p:nvPr/>
            </p:nvSpPr>
            <p:spPr>
              <a:xfrm rot="18900000">
                <a:off x="2666588" y="3026421"/>
                <a:ext cx="1009774" cy="1009774"/>
              </a:xfrm>
              <a:prstGeom prst="teardrop">
                <a:avLst>
                  <a:gd name="adj" fmla="val 120237"/>
                </a:avLst>
              </a:prstGeom>
              <a:solidFill>
                <a:schemeClr val="accent5">
                  <a:lumMod val="75000"/>
                  <a:alpha val="87000"/>
                </a:schemeClr>
              </a:solidFill>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sp>
            <p:nvSpPr>
              <p:cNvPr id="8" name="TextBox 7">
                <a:extLst>
                  <a:ext uri="{FF2B5EF4-FFF2-40B4-BE49-F238E27FC236}">
                    <a16:creationId xmlns:a16="http://schemas.microsoft.com/office/drawing/2014/main" id="{7BADDB64-9BF5-A2EE-B867-945C998B8726}"/>
                  </a:ext>
                </a:extLst>
              </p:cNvPr>
              <p:cNvSpPr txBox="1"/>
              <p:nvPr/>
            </p:nvSpPr>
            <p:spPr>
              <a:xfrm>
                <a:off x="2622969" y="3197849"/>
                <a:ext cx="1095278" cy="687505"/>
              </a:xfrm>
              <a:prstGeom prst="rect">
                <a:avLst/>
              </a:prstGeom>
              <a:noFill/>
            </p:spPr>
            <p:txBody>
              <a:bodyPr wrap="square" rtlCol="0" anchor="ctr" anchorCtr="0">
                <a:noAutofit/>
              </a:bodyPr>
              <a:lstStyle/>
              <a:p>
                <a:pPr algn="ctr" defTabSz="950893">
                  <a:defRPr/>
                </a:pPr>
                <a:r>
                  <a:rPr lang="en-US" sz="2000" b="1">
                    <a:solidFill>
                      <a:srgbClr val="FFFFFF"/>
                    </a:solidFill>
                    <a:effectLst>
                      <a:outerShdw blurRad="50800" dist="38100" dir="2700000" algn="tl" rotWithShape="0">
                        <a:prstClr val="black">
                          <a:alpha val="40000"/>
                        </a:prstClr>
                      </a:outerShdw>
                    </a:effectLst>
                    <a:latin typeface="Montserrat"/>
                  </a:rPr>
                  <a:t>CRTP</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Crisis Residential Treatment Program</a:t>
                </a:r>
              </a:p>
              <a:p>
                <a:pPr algn="ctr" defTabSz="950893">
                  <a:defRPr/>
                </a:pPr>
                <a:r>
                  <a:rPr lang="en-US" sz="1801">
                    <a:solidFill>
                      <a:srgbClr val="FFFFFF"/>
                    </a:solidFill>
                    <a:effectLst>
                      <a:outerShdw blurRad="50800" dist="38100" dir="2700000" algn="tl" rotWithShape="0">
                        <a:prstClr val="black">
                          <a:alpha val="40000"/>
                        </a:prstClr>
                      </a:outerShdw>
                    </a:effectLst>
                    <a:latin typeface="Montserrat"/>
                  </a:rPr>
                  <a:t>(Voluntary)</a:t>
                </a:r>
              </a:p>
            </p:txBody>
          </p:sp>
        </p:grpSp>
        <p:sp>
          <p:nvSpPr>
            <p:cNvPr id="6" name="Rectangle 5">
              <a:extLst>
                <a:ext uri="{FF2B5EF4-FFF2-40B4-BE49-F238E27FC236}">
                  <a16:creationId xmlns:a16="http://schemas.microsoft.com/office/drawing/2014/main" id="{5CA5934F-0DF5-04A4-18AF-5FEF593A0B8B}"/>
                </a:ext>
              </a:extLst>
            </p:cNvPr>
            <p:cNvSpPr/>
            <p:nvPr/>
          </p:nvSpPr>
          <p:spPr>
            <a:xfrm>
              <a:off x="2904725" y="1382285"/>
              <a:ext cx="521442" cy="1377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0893">
                <a:defRPr/>
              </a:pPr>
              <a:endParaRPr lang="en-US" sz="2000">
                <a:solidFill>
                  <a:srgbClr val="FFFFFF"/>
                </a:solidFill>
                <a:latin typeface="Montserrat"/>
              </a:endParaRPr>
            </a:p>
          </p:txBody>
        </p:sp>
      </p:grpSp>
      <p:pic>
        <p:nvPicPr>
          <p:cNvPr id="10" name="Picture 9">
            <a:extLst>
              <a:ext uri="{FF2B5EF4-FFF2-40B4-BE49-F238E27FC236}">
                <a16:creationId xmlns:a16="http://schemas.microsoft.com/office/drawing/2014/main" id="{B6BDA898-BF02-5DBF-8FDE-CAB6925987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55181" y="1416913"/>
            <a:ext cx="3809732" cy="4762165"/>
          </a:xfrm>
          <a:prstGeom prst="rect">
            <a:avLst/>
          </a:prstGeom>
        </p:spPr>
      </p:pic>
      <p:pic>
        <p:nvPicPr>
          <p:cNvPr id="9" name="Picture 8" descr="A picture containing indoor, dark, toy, light&#10;&#10;Description automatically generated">
            <a:extLst>
              <a:ext uri="{FF2B5EF4-FFF2-40B4-BE49-F238E27FC236}">
                <a16:creationId xmlns:a16="http://schemas.microsoft.com/office/drawing/2014/main" id="{C8544EAE-A38D-2EAB-970F-9DB781EBEB4A}"/>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8800"/>
                    </a14:imgEffect>
                    <a14:imgEffect>
                      <a14:saturation sat="40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17958675" y="2009630"/>
            <a:ext cx="1463361" cy="1463361"/>
          </a:xfrm>
          <a:prstGeom prst="rect">
            <a:avLst/>
          </a:prstGeom>
          <a:effectLst>
            <a:glow>
              <a:schemeClr val="bg1">
                <a:alpha val="50000"/>
              </a:schemeClr>
            </a:glow>
          </a:effectLst>
        </p:spPr>
      </p:pic>
      <p:sp>
        <p:nvSpPr>
          <p:cNvPr id="11" name="Slide Number Placeholder 16">
            <a:extLst>
              <a:ext uri="{FF2B5EF4-FFF2-40B4-BE49-F238E27FC236}">
                <a16:creationId xmlns:a16="http://schemas.microsoft.com/office/drawing/2014/main" id="{DEAD288E-CC42-08B5-92FE-83D462A4C6F6}"/>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dirty="0">
                <a:solidFill>
                  <a:srgbClr val="002060"/>
                </a:solidFill>
                <a:latin typeface="Montserrat"/>
              </a:rPr>
              <a:t>LA County </a:t>
            </a:r>
            <a:r>
              <a:rPr lang="en-US" sz="1600" b="1" spc="-101" dirty="0">
                <a:solidFill>
                  <a:srgbClr val="C5393F"/>
                </a:solidFill>
                <a:latin typeface="Montserrat ExtraBold" pitchFamily="2" charset="0"/>
              </a:rPr>
              <a:t>CARE</a:t>
            </a:r>
            <a:r>
              <a:rPr lang="en-US" sz="1600" b="1" spc="-101" dirty="0">
                <a:solidFill>
                  <a:prstClr val="black"/>
                </a:solidFill>
                <a:latin typeface="Montserrat"/>
              </a:rPr>
              <a:t> </a:t>
            </a:r>
            <a:r>
              <a:rPr lang="en-US" sz="1600" b="1" spc="-101" dirty="0">
                <a:solidFill>
                  <a:srgbClr val="002060"/>
                </a:solidFill>
                <a:latin typeface="Montserrat"/>
              </a:rPr>
              <a:t>Court </a:t>
            </a:r>
            <a:r>
              <a:rPr lang="en-US" sz="1600" b="1" spc="-101" dirty="0">
                <a:solidFill>
                  <a:prstClr val="black"/>
                </a:solidFill>
                <a:latin typeface="Montserrat"/>
              </a:rPr>
              <a:t> </a:t>
            </a:r>
            <a:r>
              <a:rPr lang="en-US" sz="1801" spc="-101" dirty="0">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17</a:t>
            </a:fld>
            <a:endParaRPr lang="en-US" sz="1801" spc="-74" dirty="0">
              <a:solidFill>
                <a:srgbClr val="101130"/>
              </a:solidFill>
              <a:latin typeface="Montserrat"/>
            </a:endParaRPr>
          </a:p>
        </p:txBody>
      </p:sp>
    </p:spTree>
    <p:extLst>
      <p:ext uri="{BB962C8B-B14F-4D97-AF65-F5344CB8AC3E}">
        <p14:creationId xmlns:p14="http://schemas.microsoft.com/office/powerpoint/2010/main" val="322844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0B65A30-D90F-B6F9-4800-3F28BF2D72B3}"/>
              </a:ext>
            </a:extLst>
          </p:cNvPr>
          <p:cNvGraphicFramePr>
            <a:graphicFrameLocks noChangeAspect="1"/>
          </p:cNvGraphicFramePr>
          <p:nvPr>
            <p:custDataLst>
              <p:tags r:id="rId1"/>
            </p:custDataLst>
            <p:extLst>
              <p:ext uri="{D42A27DB-BD31-4B8C-83A1-F6EECF244321}">
                <p14:modId xmlns:p14="http://schemas.microsoft.com/office/powerpoint/2010/main" val="2009282425"/>
              </p:ext>
            </p:extLst>
          </p:nvPr>
        </p:nvGraphicFramePr>
        <p:xfrm>
          <a:off x="2294" y="1986"/>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4" name="think-cell data - do not delete" hidden="1">
                        <a:extLst>
                          <a:ext uri="{FF2B5EF4-FFF2-40B4-BE49-F238E27FC236}">
                            <a16:creationId xmlns:a16="http://schemas.microsoft.com/office/drawing/2014/main" id="{60B65A30-D90F-B6F9-4800-3F28BF2D72B3}"/>
                          </a:ext>
                        </a:extLst>
                      </p:cNvPr>
                      <p:cNvPicPr/>
                      <p:nvPr/>
                    </p:nvPicPr>
                    <p:blipFill>
                      <a:blip r:embed="rId5"/>
                      <a:stretch>
                        <a:fillRect/>
                      </a:stretch>
                    </p:blipFill>
                    <p:spPr>
                      <a:xfrm>
                        <a:off x="2294" y="1986"/>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0347BCE-53C4-B26A-29F5-41F375C7E6A5}"/>
              </a:ext>
            </a:extLst>
          </p:cNvPr>
          <p:cNvSpPr>
            <a:spLocks noGrp="1"/>
          </p:cNvSpPr>
          <p:nvPr>
            <p:ph type="title"/>
          </p:nvPr>
        </p:nvSpPr>
        <p:spPr>
          <a:xfrm>
            <a:off x="1927025" y="373492"/>
            <a:ext cx="16250046" cy="1862048"/>
          </a:xfrm>
        </p:spPr>
        <p:txBody>
          <a:bodyPr vert="horz"/>
          <a:lstStyle/>
          <a:p>
            <a:pPr algn="ctr"/>
            <a:r>
              <a:rPr lang="en-US" sz="7200" dirty="0"/>
              <a:t>HELP</a:t>
            </a:r>
            <a:r>
              <a:rPr lang="en-US" sz="4800" dirty="0"/>
              <a:t> for a community member does not have to wait—please share the info below—available now…</a:t>
            </a:r>
            <a:endParaRPr lang="en-US" sz="7200" b="0" dirty="0"/>
          </a:p>
        </p:txBody>
      </p:sp>
      <p:grpSp>
        <p:nvGrpSpPr>
          <p:cNvPr id="25" name="Group 24">
            <a:extLst>
              <a:ext uri="{FF2B5EF4-FFF2-40B4-BE49-F238E27FC236}">
                <a16:creationId xmlns:a16="http://schemas.microsoft.com/office/drawing/2014/main" id="{7EBB17CC-D972-379E-0928-1BA57D19EDFD}"/>
              </a:ext>
            </a:extLst>
          </p:cNvPr>
          <p:cNvGrpSpPr/>
          <p:nvPr/>
        </p:nvGrpSpPr>
        <p:grpSpPr>
          <a:xfrm>
            <a:off x="5915651" y="2381156"/>
            <a:ext cx="8272794" cy="2898900"/>
            <a:chOff x="5178905" y="2025797"/>
            <a:chExt cx="9308060" cy="3348784"/>
          </a:xfrm>
        </p:grpSpPr>
        <p:pic>
          <p:nvPicPr>
            <p:cNvPr id="1028" name="Picture 4" descr="Talk with Us image graphic for 988 Lifeline">
              <a:extLst>
                <a:ext uri="{FF2B5EF4-FFF2-40B4-BE49-F238E27FC236}">
                  <a16:creationId xmlns:a16="http://schemas.microsoft.com/office/drawing/2014/main" id="{A32CA133-C880-4461-CA63-665E8690A90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78905" y="2146564"/>
              <a:ext cx="5500673" cy="310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78AB2DE-0569-CD6D-3D19-4FCE471953A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138181" y="2025797"/>
              <a:ext cx="3348784" cy="334878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6FFF2B77-AAB7-455E-A10E-5717F57ECD19}"/>
              </a:ext>
            </a:extLst>
          </p:cNvPr>
          <p:cNvSpPr txBox="1"/>
          <p:nvPr/>
        </p:nvSpPr>
        <p:spPr>
          <a:xfrm>
            <a:off x="2763737" y="5327601"/>
            <a:ext cx="14576623" cy="4880567"/>
          </a:xfrm>
          <a:prstGeom prst="rect">
            <a:avLst/>
          </a:prstGeom>
          <a:noFill/>
        </p:spPr>
        <p:txBody>
          <a:bodyPr wrap="square">
            <a:spAutoFit/>
          </a:bodyPr>
          <a:lstStyle/>
          <a:p>
            <a:pPr algn="ctr" defTabSz="914357">
              <a:spcBef>
                <a:spcPts val="1200"/>
              </a:spcBef>
            </a:pPr>
            <a:r>
              <a:rPr lang="en-US" sz="4800" b="1" dirty="0">
                <a:solidFill>
                  <a:srgbClr val="4DC4DD"/>
                </a:solidFill>
                <a:latin typeface="Montserrat"/>
                <a:hlinkClick r:id="rId8">
                  <a:extLst>
                    <a:ext uri="{A12FA001-AC4F-418D-AE19-62706E023703}">
                      <ahyp:hlinkClr xmlns:ahyp="http://schemas.microsoft.com/office/drawing/2018/hyperlinkcolor" val="tx"/>
                    </a:ext>
                  </a:extLst>
                </a:hlinkClick>
              </a:rPr>
              <a:t>https://dmh.lacounty.gov/988-information/</a:t>
            </a:r>
            <a:endParaRPr lang="en-US" sz="4800" b="1" dirty="0">
              <a:solidFill>
                <a:srgbClr val="4DC4DD"/>
              </a:solidFill>
              <a:latin typeface="Montserrat"/>
            </a:endParaRPr>
          </a:p>
          <a:p>
            <a:pPr algn="ctr" defTabSz="914357">
              <a:spcBef>
                <a:spcPts val="2399"/>
              </a:spcBef>
            </a:pPr>
            <a:r>
              <a:rPr lang="en-US" sz="4800" dirty="0">
                <a:solidFill>
                  <a:prstClr val="black"/>
                </a:solidFill>
                <a:latin typeface="Montserrat"/>
              </a:rPr>
              <a:t>Multi-lingual service referrals, emotional support, and mental health resources available 24/7 at LACDMH Help Line </a:t>
            </a:r>
          </a:p>
          <a:p>
            <a:pPr algn="ctr" defTabSz="914357">
              <a:spcBef>
                <a:spcPts val="2399"/>
              </a:spcBef>
            </a:pPr>
            <a:r>
              <a:rPr lang="en-US" sz="7915" b="1" dirty="0">
                <a:solidFill>
                  <a:srgbClr val="4DC4DD"/>
                </a:solidFill>
                <a:latin typeface="Montserrat"/>
              </a:rPr>
              <a:t>(800) 854-7771</a:t>
            </a:r>
            <a:r>
              <a:rPr lang="en-US" sz="7915" dirty="0">
                <a:solidFill>
                  <a:srgbClr val="4DC4DD"/>
                </a:solidFill>
                <a:latin typeface="Montserrat"/>
              </a:rPr>
              <a:t> </a:t>
            </a:r>
          </a:p>
        </p:txBody>
      </p:sp>
      <p:sp>
        <p:nvSpPr>
          <p:cNvPr id="5" name="Slide Number Placeholder 16">
            <a:extLst>
              <a:ext uri="{FF2B5EF4-FFF2-40B4-BE49-F238E27FC236}">
                <a16:creationId xmlns:a16="http://schemas.microsoft.com/office/drawing/2014/main" id="{2E7F6961-385E-DA37-F536-AD4E0BC42962}"/>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dirty="0">
                <a:solidFill>
                  <a:srgbClr val="002060"/>
                </a:solidFill>
                <a:latin typeface="Montserrat"/>
              </a:rPr>
              <a:t>LA County </a:t>
            </a:r>
            <a:r>
              <a:rPr lang="en-US" sz="1600" b="1" spc="-101" dirty="0">
                <a:solidFill>
                  <a:srgbClr val="C5393F"/>
                </a:solidFill>
                <a:latin typeface="Montserrat ExtraBold" pitchFamily="2" charset="0"/>
              </a:rPr>
              <a:t>CARE</a:t>
            </a:r>
            <a:r>
              <a:rPr lang="en-US" sz="1600" b="1" spc="-101" dirty="0">
                <a:solidFill>
                  <a:prstClr val="black"/>
                </a:solidFill>
                <a:latin typeface="Montserrat"/>
              </a:rPr>
              <a:t> </a:t>
            </a:r>
            <a:r>
              <a:rPr lang="en-US" sz="1600" b="1" spc="-101" dirty="0">
                <a:solidFill>
                  <a:srgbClr val="002060"/>
                </a:solidFill>
                <a:latin typeface="Montserrat"/>
              </a:rPr>
              <a:t>Court </a:t>
            </a:r>
            <a:r>
              <a:rPr lang="en-US" sz="1600" b="1" spc="-101" dirty="0">
                <a:solidFill>
                  <a:prstClr val="black"/>
                </a:solidFill>
                <a:latin typeface="Montserrat"/>
              </a:rPr>
              <a:t> </a:t>
            </a:r>
            <a:r>
              <a:rPr lang="en-US" sz="1801" spc="-101" dirty="0">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18</a:t>
            </a:fld>
            <a:endParaRPr lang="en-US" sz="1801" spc="-74" dirty="0">
              <a:solidFill>
                <a:srgbClr val="101130"/>
              </a:solidFill>
              <a:latin typeface="Montserrat"/>
            </a:endParaRPr>
          </a:p>
        </p:txBody>
      </p:sp>
    </p:spTree>
    <p:extLst>
      <p:ext uri="{BB962C8B-B14F-4D97-AF65-F5344CB8AC3E}">
        <p14:creationId xmlns:p14="http://schemas.microsoft.com/office/powerpoint/2010/main" val="423614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C2D19A0-B7FB-D542-89A2-6EE875DD95E5}"/>
              </a:ext>
            </a:extLst>
          </p:cNvPr>
          <p:cNvGraphicFramePr>
            <a:graphicFrameLocks noChangeAspect="1"/>
          </p:cNvGraphicFramePr>
          <p:nvPr>
            <p:custDataLst>
              <p:tags r:id="rId1"/>
            </p:custDataLst>
            <p:extLst>
              <p:ext uri="{D42A27DB-BD31-4B8C-83A1-F6EECF244321}">
                <p14:modId xmlns:p14="http://schemas.microsoft.com/office/powerpoint/2010/main" val="2630408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5" name="think-cell data - do not delete" hidden="1">
                        <a:extLst>
                          <a:ext uri="{FF2B5EF4-FFF2-40B4-BE49-F238E27FC236}">
                            <a16:creationId xmlns:a16="http://schemas.microsoft.com/office/drawing/2014/main" id="{6C2D19A0-B7FB-D542-89A2-6EE875DD95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8978CB2-2597-E44B-DA45-462EBCCBFD91}"/>
              </a:ext>
            </a:extLst>
          </p:cNvPr>
          <p:cNvSpPr>
            <a:spLocks noGrp="1"/>
          </p:cNvSpPr>
          <p:nvPr>
            <p:ph type="title"/>
          </p:nvPr>
        </p:nvSpPr>
        <p:spPr/>
        <p:txBody>
          <a:bodyPr vert="horz"/>
          <a:lstStyle/>
          <a:p>
            <a:r>
              <a:rPr lang="en-US" dirty="0"/>
              <a:t>What is </a:t>
            </a:r>
            <a:r>
              <a:rPr lang="en-US" dirty="0">
                <a:solidFill>
                  <a:srgbClr val="C5393F"/>
                </a:solidFill>
                <a:latin typeface="Montserrat ExtraBold" pitchFamily="2" charset="0"/>
              </a:rPr>
              <a:t>CARE</a:t>
            </a:r>
            <a:r>
              <a:rPr lang="en-US" dirty="0">
                <a:solidFill>
                  <a:srgbClr val="C5393F"/>
                </a:solidFill>
              </a:rPr>
              <a:t> </a:t>
            </a:r>
            <a:r>
              <a:rPr lang="en-US" dirty="0">
                <a:solidFill>
                  <a:srgbClr val="002060"/>
                </a:solidFill>
              </a:rPr>
              <a:t>Court</a:t>
            </a:r>
            <a:r>
              <a:rPr lang="en-US" dirty="0"/>
              <a:t>?</a:t>
            </a:r>
          </a:p>
        </p:txBody>
      </p:sp>
      <p:sp>
        <p:nvSpPr>
          <p:cNvPr id="3" name="Slide Number Placeholder 2">
            <a:extLst>
              <a:ext uri="{FF2B5EF4-FFF2-40B4-BE49-F238E27FC236}">
                <a16:creationId xmlns:a16="http://schemas.microsoft.com/office/drawing/2014/main" id="{EB1A4DD8-BB62-6F6A-A073-5AD010724CC5}"/>
              </a:ext>
            </a:extLst>
          </p:cNvPr>
          <p:cNvSpPr>
            <a:spLocks noGrp="1"/>
          </p:cNvSpPr>
          <p:nvPr>
            <p:ph type="sldNum" sz="quarter" idx="4"/>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2</a:t>
            </a:fld>
            <a:endParaRPr lang="en-US" spc="-75">
              <a:solidFill>
                <a:srgbClr val="101130"/>
              </a:solidFill>
            </a:endParaRPr>
          </a:p>
        </p:txBody>
      </p:sp>
      <p:sp>
        <p:nvSpPr>
          <p:cNvPr id="6" name="object 7">
            <a:extLst>
              <a:ext uri="{FF2B5EF4-FFF2-40B4-BE49-F238E27FC236}">
                <a16:creationId xmlns:a16="http://schemas.microsoft.com/office/drawing/2014/main" id="{51EEB572-A992-AB42-E210-0E57BD4091B0}"/>
              </a:ext>
            </a:extLst>
          </p:cNvPr>
          <p:cNvSpPr txBox="1"/>
          <p:nvPr/>
        </p:nvSpPr>
        <p:spPr>
          <a:xfrm>
            <a:off x="6181320" y="2061902"/>
            <a:ext cx="6969125" cy="382156"/>
          </a:xfrm>
          <a:prstGeom prst="rect">
            <a:avLst/>
          </a:prstGeom>
        </p:spPr>
        <p:txBody>
          <a:bodyPr vert="horz" wrap="square" lIns="0" tIns="12700" rIns="0" bIns="0" rtlCol="0">
            <a:spAutoFit/>
          </a:bodyPr>
          <a:lstStyle/>
          <a:p>
            <a:pPr marL="12701">
              <a:spcBef>
                <a:spcPts val="100"/>
              </a:spcBef>
            </a:pPr>
            <a:r>
              <a:rPr sz="2400" b="1">
                <a:solidFill>
                  <a:srgbClr val="133960"/>
                </a:solidFill>
                <a:latin typeface="Montserrat"/>
                <a:cs typeface="Montserrat"/>
              </a:rPr>
              <a:t>New</a:t>
            </a:r>
            <a:r>
              <a:rPr sz="2400" b="1" spc="50">
                <a:solidFill>
                  <a:srgbClr val="133960"/>
                </a:solidFill>
                <a:latin typeface="Montserrat"/>
                <a:cs typeface="Montserrat"/>
              </a:rPr>
              <a:t> </a:t>
            </a:r>
            <a:r>
              <a:rPr sz="2400" b="1">
                <a:solidFill>
                  <a:srgbClr val="C63A3E"/>
                </a:solidFill>
                <a:latin typeface="Montserrat"/>
                <a:cs typeface="Montserrat"/>
              </a:rPr>
              <a:t>CIVIL</a:t>
            </a:r>
            <a:r>
              <a:rPr sz="2400" b="1" spc="25">
                <a:solidFill>
                  <a:srgbClr val="C63A3E"/>
                </a:solidFill>
                <a:latin typeface="Montserrat"/>
                <a:cs typeface="Montserrat"/>
              </a:rPr>
              <a:t> </a:t>
            </a:r>
            <a:r>
              <a:rPr sz="2400" b="1">
                <a:solidFill>
                  <a:srgbClr val="C63A3E"/>
                </a:solidFill>
                <a:latin typeface="Montserrat"/>
                <a:cs typeface="Montserrat"/>
              </a:rPr>
              <a:t>COURT</a:t>
            </a:r>
            <a:r>
              <a:rPr sz="2400" b="1" spc="30">
                <a:solidFill>
                  <a:srgbClr val="C63A3E"/>
                </a:solidFill>
                <a:latin typeface="Montserrat"/>
                <a:cs typeface="Montserrat"/>
              </a:rPr>
              <a:t> </a:t>
            </a:r>
            <a:r>
              <a:rPr sz="2400" b="1">
                <a:solidFill>
                  <a:srgbClr val="C63A3E"/>
                </a:solidFill>
                <a:latin typeface="Montserrat"/>
                <a:cs typeface="Montserrat"/>
              </a:rPr>
              <a:t>PROCESS</a:t>
            </a:r>
            <a:r>
              <a:rPr sz="2400" b="1" spc="70">
                <a:solidFill>
                  <a:srgbClr val="C63A3E"/>
                </a:solidFill>
                <a:latin typeface="Montserrat"/>
                <a:cs typeface="Montserrat"/>
              </a:rPr>
              <a:t> </a:t>
            </a:r>
            <a:r>
              <a:rPr sz="2400" b="1">
                <a:solidFill>
                  <a:srgbClr val="133960"/>
                </a:solidFill>
                <a:latin typeface="Montserrat"/>
                <a:cs typeface="Montserrat"/>
              </a:rPr>
              <a:t>established</a:t>
            </a:r>
            <a:r>
              <a:rPr sz="2400" b="1" spc="40">
                <a:solidFill>
                  <a:srgbClr val="133960"/>
                </a:solidFill>
                <a:latin typeface="Montserrat"/>
                <a:cs typeface="Montserrat"/>
              </a:rPr>
              <a:t> </a:t>
            </a:r>
            <a:r>
              <a:rPr sz="2400" b="1" spc="-25">
                <a:solidFill>
                  <a:srgbClr val="133960"/>
                </a:solidFill>
                <a:latin typeface="Montserrat"/>
                <a:cs typeface="Montserrat"/>
              </a:rPr>
              <a:t>to:</a:t>
            </a:r>
            <a:endParaRPr sz="2400">
              <a:latin typeface="Montserrat"/>
              <a:cs typeface="Montserrat"/>
            </a:endParaRPr>
          </a:p>
        </p:txBody>
      </p:sp>
      <p:sp>
        <p:nvSpPr>
          <p:cNvPr id="7" name="object 8">
            <a:extLst>
              <a:ext uri="{FF2B5EF4-FFF2-40B4-BE49-F238E27FC236}">
                <a16:creationId xmlns:a16="http://schemas.microsoft.com/office/drawing/2014/main" id="{922A0591-2AD6-315D-6C2E-C9B47F076682}"/>
              </a:ext>
            </a:extLst>
          </p:cNvPr>
          <p:cNvSpPr txBox="1"/>
          <p:nvPr/>
        </p:nvSpPr>
        <p:spPr>
          <a:xfrm>
            <a:off x="6181318" y="2732443"/>
            <a:ext cx="13008610" cy="3829253"/>
          </a:xfrm>
          <a:prstGeom prst="rect">
            <a:avLst/>
          </a:prstGeom>
        </p:spPr>
        <p:txBody>
          <a:bodyPr vert="horz" wrap="square" lIns="0" tIns="12700" rIns="0" bIns="0" rtlCol="0">
            <a:spAutoFit/>
          </a:bodyPr>
          <a:lstStyle/>
          <a:p>
            <a:pPr marL="354974" marR="339734" indent="-342909">
              <a:spcBef>
                <a:spcPts val="100"/>
              </a:spcBef>
              <a:buFont typeface="Arial"/>
              <a:buChar char="•"/>
              <a:tabLst>
                <a:tab pos="354974" algn="l"/>
                <a:tab pos="355609" algn="l"/>
              </a:tabLst>
            </a:pPr>
            <a:r>
              <a:rPr sz="2400" dirty="0">
                <a:solidFill>
                  <a:srgbClr val="133960"/>
                </a:solidFill>
                <a:latin typeface="Montserrat"/>
                <a:cs typeface="Montserrat"/>
              </a:rPr>
              <a:t>Focus</a:t>
            </a:r>
            <a:r>
              <a:rPr sz="2400" spc="45" dirty="0">
                <a:solidFill>
                  <a:srgbClr val="133960"/>
                </a:solidFill>
                <a:latin typeface="Montserrat"/>
                <a:cs typeface="Montserrat"/>
              </a:rPr>
              <a:t> </a:t>
            </a:r>
            <a:r>
              <a:rPr sz="2400" dirty="0">
                <a:solidFill>
                  <a:srgbClr val="133960"/>
                </a:solidFill>
                <a:latin typeface="Montserrat"/>
                <a:cs typeface="Montserrat"/>
              </a:rPr>
              <a:t>counties</a:t>
            </a:r>
            <a:r>
              <a:rPr sz="2400" spc="40" dirty="0">
                <a:solidFill>
                  <a:srgbClr val="133960"/>
                </a:solidFill>
                <a:latin typeface="Montserrat"/>
                <a:cs typeface="Montserrat"/>
              </a:rPr>
              <a:t> </a:t>
            </a:r>
            <a:r>
              <a:rPr sz="2400" dirty="0">
                <a:solidFill>
                  <a:srgbClr val="133960"/>
                </a:solidFill>
                <a:latin typeface="Montserrat"/>
                <a:cs typeface="Montserrat"/>
              </a:rPr>
              <a:t>and</a:t>
            </a:r>
            <a:r>
              <a:rPr sz="2400" spc="40" dirty="0">
                <a:solidFill>
                  <a:srgbClr val="133960"/>
                </a:solidFill>
                <a:latin typeface="Montserrat"/>
                <a:cs typeface="Montserrat"/>
              </a:rPr>
              <a:t> </a:t>
            </a:r>
            <a:r>
              <a:rPr sz="2400" dirty="0">
                <a:solidFill>
                  <a:srgbClr val="133960"/>
                </a:solidFill>
                <a:latin typeface="Montserrat"/>
                <a:cs typeface="Montserrat"/>
              </a:rPr>
              <a:t>other</a:t>
            </a:r>
            <a:r>
              <a:rPr sz="2400" spc="30" dirty="0">
                <a:solidFill>
                  <a:srgbClr val="133960"/>
                </a:solidFill>
                <a:latin typeface="Montserrat"/>
                <a:cs typeface="Montserrat"/>
              </a:rPr>
              <a:t> </a:t>
            </a:r>
            <a:r>
              <a:rPr sz="2400" dirty="0">
                <a:solidFill>
                  <a:srgbClr val="133960"/>
                </a:solidFill>
                <a:latin typeface="Montserrat"/>
                <a:cs typeface="Montserrat"/>
              </a:rPr>
              <a:t>local</a:t>
            </a:r>
            <a:r>
              <a:rPr sz="2400" spc="25" dirty="0">
                <a:solidFill>
                  <a:srgbClr val="133960"/>
                </a:solidFill>
                <a:latin typeface="Montserrat"/>
                <a:cs typeface="Montserrat"/>
              </a:rPr>
              <a:t> </a:t>
            </a:r>
            <a:r>
              <a:rPr sz="2400" dirty="0">
                <a:solidFill>
                  <a:srgbClr val="133960"/>
                </a:solidFill>
                <a:latin typeface="Montserrat"/>
                <a:cs typeface="Montserrat"/>
              </a:rPr>
              <a:t>governments</a:t>
            </a:r>
            <a:r>
              <a:rPr sz="2400" spc="60" dirty="0">
                <a:solidFill>
                  <a:srgbClr val="133960"/>
                </a:solidFill>
                <a:latin typeface="Montserrat"/>
                <a:cs typeface="Montserrat"/>
              </a:rPr>
              <a:t> </a:t>
            </a:r>
            <a:r>
              <a:rPr sz="2400" dirty="0">
                <a:solidFill>
                  <a:srgbClr val="133960"/>
                </a:solidFill>
                <a:latin typeface="Montserrat"/>
                <a:cs typeface="Montserrat"/>
              </a:rPr>
              <a:t>on</a:t>
            </a:r>
            <a:r>
              <a:rPr sz="2400" spc="30" dirty="0">
                <a:solidFill>
                  <a:srgbClr val="133960"/>
                </a:solidFill>
                <a:latin typeface="Montserrat"/>
                <a:cs typeface="Montserrat"/>
              </a:rPr>
              <a:t> </a:t>
            </a:r>
            <a:r>
              <a:rPr sz="2400" dirty="0">
                <a:solidFill>
                  <a:srgbClr val="133960"/>
                </a:solidFill>
                <a:latin typeface="Montserrat"/>
                <a:cs typeface="Montserrat"/>
              </a:rPr>
              <a:t>serving</a:t>
            </a:r>
            <a:r>
              <a:rPr sz="2400" spc="35" dirty="0">
                <a:solidFill>
                  <a:srgbClr val="133960"/>
                </a:solidFill>
                <a:latin typeface="Montserrat"/>
                <a:cs typeface="Montserrat"/>
              </a:rPr>
              <a:t> </a:t>
            </a:r>
            <a:r>
              <a:rPr sz="2400" dirty="0">
                <a:solidFill>
                  <a:srgbClr val="133960"/>
                </a:solidFill>
                <a:latin typeface="Montserrat"/>
                <a:cs typeface="Montserrat"/>
              </a:rPr>
              <a:t>persons</a:t>
            </a:r>
            <a:r>
              <a:rPr sz="2400" spc="25" dirty="0">
                <a:solidFill>
                  <a:srgbClr val="133960"/>
                </a:solidFill>
                <a:latin typeface="Montserrat"/>
                <a:cs typeface="Montserrat"/>
              </a:rPr>
              <a:t> </a:t>
            </a:r>
            <a:r>
              <a:rPr sz="2400" dirty="0">
                <a:solidFill>
                  <a:srgbClr val="133960"/>
                </a:solidFill>
                <a:latin typeface="Montserrat"/>
                <a:cs typeface="Montserrat"/>
              </a:rPr>
              <a:t>with</a:t>
            </a:r>
            <a:r>
              <a:rPr sz="2400" spc="185" dirty="0">
                <a:solidFill>
                  <a:srgbClr val="133960"/>
                </a:solidFill>
                <a:latin typeface="Montserrat"/>
                <a:cs typeface="Montserrat"/>
              </a:rPr>
              <a:t> </a:t>
            </a:r>
            <a:r>
              <a:rPr sz="2400" b="1" spc="-10" dirty="0">
                <a:solidFill>
                  <a:srgbClr val="133960"/>
                </a:solidFill>
                <a:latin typeface="Montserrat"/>
                <a:cs typeface="Montserrat"/>
              </a:rPr>
              <a:t>untreated </a:t>
            </a:r>
            <a:r>
              <a:rPr sz="2400" b="1" dirty="0">
                <a:solidFill>
                  <a:srgbClr val="133960"/>
                </a:solidFill>
                <a:latin typeface="Montserrat"/>
                <a:cs typeface="Montserrat"/>
              </a:rPr>
              <a:t>schizophrenia</a:t>
            </a:r>
            <a:r>
              <a:rPr sz="2400" b="1" spc="35" dirty="0">
                <a:solidFill>
                  <a:srgbClr val="133960"/>
                </a:solidFill>
                <a:latin typeface="Montserrat"/>
                <a:cs typeface="Montserrat"/>
              </a:rPr>
              <a:t> </a:t>
            </a:r>
            <a:r>
              <a:rPr sz="2400" b="1" dirty="0">
                <a:solidFill>
                  <a:srgbClr val="133960"/>
                </a:solidFill>
                <a:latin typeface="Montserrat"/>
                <a:cs typeface="Montserrat"/>
              </a:rPr>
              <a:t>spectrum</a:t>
            </a:r>
            <a:r>
              <a:rPr sz="2400" b="1" spc="45" dirty="0">
                <a:solidFill>
                  <a:srgbClr val="133960"/>
                </a:solidFill>
                <a:latin typeface="Montserrat"/>
                <a:cs typeface="Montserrat"/>
              </a:rPr>
              <a:t> </a:t>
            </a:r>
            <a:r>
              <a:rPr lang="en-US" sz="2400" b="1" dirty="0">
                <a:solidFill>
                  <a:srgbClr val="133960"/>
                </a:solidFill>
                <a:latin typeface="Montserrat"/>
                <a:cs typeface="Montserrat"/>
              </a:rPr>
              <a:t>or</a:t>
            </a:r>
            <a:r>
              <a:rPr sz="2400" b="1" spc="55" dirty="0">
                <a:solidFill>
                  <a:srgbClr val="133960"/>
                </a:solidFill>
                <a:latin typeface="Montserrat"/>
                <a:cs typeface="Montserrat"/>
              </a:rPr>
              <a:t> </a:t>
            </a:r>
            <a:r>
              <a:rPr lang="en-US" sz="2400" b="1" spc="55" dirty="0">
                <a:solidFill>
                  <a:srgbClr val="133960"/>
                </a:solidFill>
                <a:latin typeface="Montserrat"/>
                <a:cs typeface="Montserrat"/>
              </a:rPr>
              <a:t>other </a:t>
            </a:r>
            <a:r>
              <a:rPr sz="2400" b="1" dirty="0">
                <a:solidFill>
                  <a:srgbClr val="133960"/>
                </a:solidFill>
                <a:latin typeface="Montserrat"/>
                <a:cs typeface="Montserrat"/>
              </a:rPr>
              <a:t>psychotic</a:t>
            </a:r>
            <a:r>
              <a:rPr sz="2400" b="1" spc="45" dirty="0">
                <a:solidFill>
                  <a:srgbClr val="133960"/>
                </a:solidFill>
                <a:latin typeface="Montserrat"/>
                <a:cs typeface="Montserrat"/>
              </a:rPr>
              <a:t> </a:t>
            </a:r>
            <a:r>
              <a:rPr sz="2400" b="1" spc="-10" dirty="0">
                <a:solidFill>
                  <a:srgbClr val="133960"/>
                </a:solidFill>
                <a:latin typeface="Montserrat"/>
                <a:cs typeface="Montserrat"/>
              </a:rPr>
              <a:t>disorders</a:t>
            </a:r>
            <a:endParaRPr lang="en-US" sz="2400" b="1" spc="-10" dirty="0">
              <a:solidFill>
                <a:srgbClr val="133960"/>
              </a:solidFill>
              <a:latin typeface="Montserrat"/>
              <a:cs typeface="Montserrat"/>
            </a:endParaRPr>
          </a:p>
          <a:p>
            <a:pPr marL="354974" indent="-342909">
              <a:spcBef>
                <a:spcPts val="2400"/>
              </a:spcBef>
              <a:buFont typeface="Arial"/>
              <a:buChar char="•"/>
              <a:tabLst>
                <a:tab pos="354974" algn="l"/>
                <a:tab pos="355609" algn="l"/>
              </a:tabLst>
            </a:pPr>
            <a:r>
              <a:rPr sz="2400" dirty="0">
                <a:solidFill>
                  <a:srgbClr val="133960"/>
                </a:solidFill>
                <a:latin typeface="Montserrat"/>
                <a:cs typeface="Montserrat"/>
              </a:rPr>
              <a:t>Provide</a:t>
            </a:r>
            <a:r>
              <a:rPr sz="2400" spc="20" dirty="0">
                <a:solidFill>
                  <a:srgbClr val="133960"/>
                </a:solidFill>
                <a:latin typeface="Montserrat"/>
                <a:cs typeface="Montserrat"/>
              </a:rPr>
              <a:t> </a:t>
            </a:r>
            <a:r>
              <a:rPr sz="2400" b="1" dirty="0">
                <a:solidFill>
                  <a:srgbClr val="133960"/>
                </a:solidFill>
                <a:latin typeface="Montserrat"/>
                <a:cs typeface="Montserrat"/>
              </a:rPr>
              <a:t>behavioral</a:t>
            </a:r>
            <a:r>
              <a:rPr sz="2400" b="1" spc="30" dirty="0">
                <a:solidFill>
                  <a:srgbClr val="133960"/>
                </a:solidFill>
                <a:latin typeface="Montserrat"/>
                <a:cs typeface="Montserrat"/>
              </a:rPr>
              <a:t> </a:t>
            </a:r>
            <a:r>
              <a:rPr sz="2400" b="1" dirty="0">
                <a:solidFill>
                  <a:srgbClr val="133960"/>
                </a:solidFill>
                <a:latin typeface="Montserrat"/>
                <a:cs typeface="Montserrat"/>
              </a:rPr>
              <a:t>health</a:t>
            </a:r>
            <a:r>
              <a:rPr sz="2400" b="1" spc="45" dirty="0">
                <a:solidFill>
                  <a:srgbClr val="133960"/>
                </a:solidFill>
                <a:latin typeface="Montserrat"/>
                <a:cs typeface="Montserrat"/>
              </a:rPr>
              <a:t> </a:t>
            </a:r>
            <a:r>
              <a:rPr sz="2400" b="1" dirty="0">
                <a:solidFill>
                  <a:srgbClr val="133960"/>
                </a:solidFill>
                <a:latin typeface="Montserrat"/>
                <a:cs typeface="Montserrat"/>
              </a:rPr>
              <a:t>and</a:t>
            </a:r>
            <a:r>
              <a:rPr sz="2400" b="1" spc="40" dirty="0">
                <a:solidFill>
                  <a:srgbClr val="133960"/>
                </a:solidFill>
                <a:latin typeface="Montserrat"/>
                <a:cs typeface="Montserrat"/>
              </a:rPr>
              <a:t> </a:t>
            </a:r>
            <a:r>
              <a:rPr sz="2400" b="1" dirty="0">
                <a:solidFill>
                  <a:srgbClr val="133960"/>
                </a:solidFill>
                <a:latin typeface="Montserrat"/>
                <a:cs typeface="Montserrat"/>
              </a:rPr>
              <a:t>housing</a:t>
            </a:r>
            <a:r>
              <a:rPr sz="2400" b="1" spc="45" dirty="0">
                <a:solidFill>
                  <a:srgbClr val="133960"/>
                </a:solidFill>
                <a:latin typeface="Montserrat"/>
                <a:cs typeface="Montserrat"/>
              </a:rPr>
              <a:t> </a:t>
            </a:r>
            <a:r>
              <a:rPr sz="2400" b="1" dirty="0">
                <a:solidFill>
                  <a:srgbClr val="133960"/>
                </a:solidFill>
                <a:latin typeface="Montserrat"/>
                <a:cs typeface="Montserrat"/>
              </a:rPr>
              <a:t>resources</a:t>
            </a:r>
            <a:r>
              <a:rPr sz="2400" b="1" spc="30" dirty="0">
                <a:solidFill>
                  <a:srgbClr val="133960"/>
                </a:solidFill>
                <a:latin typeface="Montserrat"/>
                <a:cs typeface="Montserrat"/>
              </a:rPr>
              <a:t> </a:t>
            </a:r>
            <a:r>
              <a:rPr sz="2400" b="1" dirty="0">
                <a:solidFill>
                  <a:srgbClr val="133960"/>
                </a:solidFill>
                <a:latin typeface="Montserrat"/>
                <a:cs typeface="Montserrat"/>
              </a:rPr>
              <a:t>and</a:t>
            </a:r>
            <a:r>
              <a:rPr sz="2400" b="1" spc="45" dirty="0">
                <a:solidFill>
                  <a:srgbClr val="133960"/>
                </a:solidFill>
                <a:latin typeface="Montserrat"/>
                <a:cs typeface="Montserrat"/>
              </a:rPr>
              <a:t> </a:t>
            </a:r>
            <a:r>
              <a:rPr sz="2400" b="1" spc="-10" dirty="0">
                <a:solidFill>
                  <a:srgbClr val="133960"/>
                </a:solidFill>
                <a:latin typeface="Montserrat"/>
                <a:cs typeface="Montserrat"/>
              </a:rPr>
              <a:t>services</a:t>
            </a:r>
            <a:endParaRPr sz="2400" dirty="0">
              <a:latin typeface="Montserrat"/>
              <a:cs typeface="Montserrat"/>
            </a:endParaRPr>
          </a:p>
          <a:p>
            <a:pPr marL="354974" marR="719473" indent="-342909">
              <a:spcBef>
                <a:spcPts val="2400"/>
              </a:spcBef>
              <a:buFont typeface="Arial"/>
              <a:buChar char="•"/>
              <a:tabLst>
                <a:tab pos="354974" algn="l"/>
                <a:tab pos="355609" algn="l"/>
              </a:tabLst>
            </a:pPr>
            <a:r>
              <a:rPr sz="2400" b="1" dirty="0">
                <a:solidFill>
                  <a:srgbClr val="133960"/>
                </a:solidFill>
                <a:latin typeface="Montserrat"/>
                <a:cs typeface="Montserrat"/>
              </a:rPr>
              <a:t>Protect</a:t>
            </a:r>
            <a:r>
              <a:rPr sz="2400" b="1" spc="55" dirty="0">
                <a:solidFill>
                  <a:srgbClr val="133960"/>
                </a:solidFill>
                <a:latin typeface="Montserrat"/>
                <a:cs typeface="Montserrat"/>
              </a:rPr>
              <a:t> </a:t>
            </a:r>
            <a:r>
              <a:rPr sz="2400" b="1" dirty="0">
                <a:solidFill>
                  <a:srgbClr val="133960"/>
                </a:solidFill>
                <a:latin typeface="Montserrat"/>
                <a:cs typeface="Montserrat"/>
              </a:rPr>
              <a:t>self-determination</a:t>
            </a:r>
            <a:r>
              <a:rPr sz="2400" b="1" spc="70" dirty="0">
                <a:solidFill>
                  <a:srgbClr val="133960"/>
                </a:solidFill>
                <a:latin typeface="Montserrat"/>
                <a:cs typeface="Montserrat"/>
              </a:rPr>
              <a:t> </a:t>
            </a:r>
            <a:r>
              <a:rPr sz="2400" b="1" dirty="0">
                <a:solidFill>
                  <a:srgbClr val="133960"/>
                </a:solidFill>
                <a:latin typeface="Montserrat"/>
                <a:cs typeface="Montserrat"/>
              </a:rPr>
              <a:t>and</a:t>
            </a:r>
            <a:r>
              <a:rPr sz="2400" b="1" spc="40" dirty="0">
                <a:solidFill>
                  <a:srgbClr val="133960"/>
                </a:solidFill>
                <a:latin typeface="Montserrat"/>
                <a:cs typeface="Montserrat"/>
              </a:rPr>
              <a:t> </a:t>
            </a:r>
            <a:r>
              <a:rPr sz="2400" b="1" dirty="0">
                <a:solidFill>
                  <a:srgbClr val="133960"/>
                </a:solidFill>
                <a:latin typeface="Montserrat"/>
                <a:cs typeface="Montserrat"/>
              </a:rPr>
              <a:t>civil</a:t>
            </a:r>
            <a:r>
              <a:rPr sz="2400" b="1" spc="45" dirty="0">
                <a:solidFill>
                  <a:srgbClr val="133960"/>
                </a:solidFill>
                <a:latin typeface="Montserrat"/>
                <a:cs typeface="Montserrat"/>
              </a:rPr>
              <a:t> </a:t>
            </a:r>
            <a:r>
              <a:rPr sz="2400" b="1" dirty="0">
                <a:solidFill>
                  <a:srgbClr val="133960"/>
                </a:solidFill>
                <a:latin typeface="Montserrat"/>
                <a:cs typeface="Montserrat"/>
              </a:rPr>
              <a:t>liberties</a:t>
            </a:r>
            <a:r>
              <a:rPr sz="2400" b="1" spc="145" dirty="0">
                <a:solidFill>
                  <a:srgbClr val="133960"/>
                </a:solidFill>
                <a:latin typeface="Montserrat"/>
                <a:cs typeface="Montserrat"/>
              </a:rPr>
              <a:t> </a:t>
            </a:r>
            <a:r>
              <a:rPr sz="2400" dirty="0">
                <a:solidFill>
                  <a:srgbClr val="133960"/>
                </a:solidFill>
                <a:latin typeface="Montserrat"/>
                <a:cs typeface="Montserrat"/>
              </a:rPr>
              <a:t>by</a:t>
            </a:r>
            <a:r>
              <a:rPr sz="2400" spc="35" dirty="0">
                <a:solidFill>
                  <a:srgbClr val="133960"/>
                </a:solidFill>
                <a:latin typeface="Montserrat"/>
                <a:cs typeface="Montserrat"/>
              </a:rPr>
              <a:t> </a:t>
            </a:r>
            <a:r>
              <a:rPr sz="2400" dirty="0">
                <a:solidFill>
                  <a:srgbClr val="133960"/>
                </a:solidFill>
                <a:latin typeface="Montserrat"/>
                <a:cs typeface="Montserrat"/>
              </a:rPr>
              <a:t>providing</a:t>
            </a:r>
            <a:r>
              <a:rPr sz="2400" spc="40" dirty="0">
                <a:solidFill>
                  <a:srgbClr val="133960"/>
                </a:solidFill>
                <a:latin typeface="Montserrat"/>
                <a:cs typeface="Montserrat"/>
              </a:rPr>
              <a:t> </a:t>
            </a:r>
            <a:r>
              <a:rPr sz="2400" dirty="0">
                <a:solidFill>
                  <a:srgbClr val="133960"/>
                </a:solidFill>
                <a:latin typeface="Montserrat"/>
                <a:cs typeface="Montserrat"/>
              </a:rPr>
              <a:t>legal</a:t>
            </a:r>
            <a:r>
              <a:rPr sz="2400" spc="45" dirty="0">
                <a:solidFill>
                  <a:srgbClr val="133960"/>
                </a:solidFill>
                <a:latin typeface="Montserrat"/>
                <a:cs typeface="Montserrat"/>
              </a:rPr>
              <a:t> </a:t>
            </a:r>
            <a:r>
              <a:rPr sz="2400" dirty="0">
                <a:solidFill>
                  <a:srgbClr val="133960"/>
                </a:solidFill>
                <a:latin typeface="Montserrat"/>
                <a:cs typeface="Montserrat"/>
              </a:rPr>
              <a:t>counsel</a:t>
            </a:r>
            <a:r>
              <a:rPr sz="2400" spc="50" dirty="0">
                <a:solidFill>
                  <a:srgbClr val="133960"/>
                </a:solidFill>
                <a:latin typeface="Montserrat"/>
                <a:cs typeface="Montserrat"/>
              </a:rPr>
              <a:t> </a:t>
            </a:r>
            <a:r>
              <a:rPr sz="2400" spc="-25" dirty="0">
                <a:solidFill>
                  <a:srgbClr val="133960"/>
                </a:solidFill>
                <a:latin typeface="Montserrat"/>
                <a:cs typeface="Montserrat"/>
              </a:rPr>
              <a:t>and </a:t>
            </a:r>
            <a:r>
              <a:rPr sz="2400" dirty="0">
                <a:solidFill>
                  <a:srgbClr val="133960"/>
                </a:solidFill>
                <a:latin typeface="Montserrat"/>
                <a:cs typeface="Montserrat"/>
              </a:rPr>
              <a:t>promoting</a:t>
            </a:r>
            <a:r>
              <a:rPr sz="2400" spc="50" dirty="0">
                <a:solidFill>
                  <a:srgbClr val="133960"/>
                </a:solidFill>
                <a:latin typeface="Montserrat"/>
                <a:cs typeface="Montserrat"/>
              </a:rPr>
              <a:t> </a:t>
            </a:r>
            <a:r>
              <a:rPr sz="2400" dirty="0">
                <a:solidFill>
                  <a:srgbClr val="133960"/>
                </a:solidFill>
                <a:latin typeface="Montserrat"/>
                <a:cs typeface="Montserrat"/>
              </a:rPr>
              <a:t>supported</a:t>
            </a:r>
            <a:r>
              <a:rPr sz="2400" spc="40" dirty="0">
                <a:solidFill>
                  <a:srgbClr val="133960"/>
                </a:solidFill>
                <a:latin typeface="Montserrat"/>
                <a:cs typeface="Montserrat"/>
              </a:rPr>
              <a:t> </a:t>
            </a:r>
            <a:r>
              <a:rPr sz="2400" dirty="0">
                <a:solidFill>
                  <a:srgbClr val="133960"/>
                </a:solidFill>
                <a:latin typeface="Montserrat"/>
                <a:cs typeface="Montserrat"/>
              </a:rPr>
              <a:t>decision</a:t>
            </a:r>
            <a:r>
              <a:rPr sz="2400" spc="50" dirty="0">
                <a:solidFill>
                  <a:srgbClr val="133960"/>
                </a:solidFill>
                <a:latin typeface="Montserrat"/>
                <a:cs typeface="Montserrat"/>
              </a:rPr>
              <a:t> </a:t>
            </a:r>
            <a:r>
              <a:rPr sz="2400" spc="-10" dirty="0">
                <a:solidFill>
                  <a:srgbClr val="133960"/>
                </a:solidFill>
                <a:latin typeface="Montserrat"/>
                <a:cs typeface="Montserrat"/>
              </a:rPr>
              <a:t>making</a:t>
            </a:r>
            <a:endParaRPr sz="2400" dirty="0">
              <a:latin typeface="Montserrat"/>
              <a:cs typeface="Montserrat"/>
            </a:endParaRPr>
          </a:p>
          <a:p>
            <a:pPr marL="354974" indent="-342909">
              <a:spcBef>
                <a:spcPts val="2400"/>
              </a:spcBef>
              <a:buFont typeface="Arial"/>
              <a:buChar char="•"/>
              <a:tabLst>
                <a:tab pos="354974" algn="l"/>
                <a:tab pos="355609" algn="l"/>
              </a:tabLst>
            </a:pPr>
            <a:r>
              <a:rPr lang="en-US" sz="2400" b="1" dirty="0">
                <a:solidFill>
                  <a:srgbClr val="133960"/>
                </a:solidFill>
                <a:latin typeface="Montserrat"/>
                <a:cs typeface="Montserrat"/>
              </a:rPr>
              <a:t>Intervene</a:t>
            </a:r>
            <a:r>
              <a:rPr lang="en-US" sz="2400" b="1" spc="10" dirty="0">
                <a:solidFill>
                  <a:srgbClr val="133960"/>
                </a:solidFill>
                <a:latin typeface="Montserrat"/>
                <a:cs typeface="Montserrat"/>
              </a:rPr>
              <a:t> </a:t>
            </a:r>
            <a:r>
              <a:rPr lang="en-US" sz="2400" b="1" dirty="0">
                <a:solidFill>
                  <a:srgbClr val="133960"/>
                </a:solidFill>
                <a:latin typeface="Montserrat"/>
                <a:cs typeface="Montserrat"/>
              </a:rPr>
              <a:t>sooner</a:t>
            </a:r>
            <a:r>
              <a:rPr lang="en-US" sz="2400" b="1" spc="85" dirty="0">
                <a:solidFill>
                  <a:srgbClr val="133960"/>
                </a:solidFill>
                <a:latin typeface="Montserrat"/>
                <a:cs typeface="Montserrat"/>
              </a:rPr>
              <a:t> </a:t>
            </a:r>
            <a:r>
              <a:rPr lang="en-US" sz="2400" dirty="0">
                <a:solidFill>
                  <a:srgbClr val="133960"/>
                </a:solidFill>
                <a:latin typeface="Montserrat"/>
                <a:cs typeface="Montserrat"/>
              </a:rPr>
              <a:t>in</a:t>
            </a:r>
            <a:r>
              <a:rPr lang="en-US" sz="2400" spc="20" dirty="0">
                <a:solidFill>
                  <a:srgbClr val="133960"/>
                </a:solidFill>
                <a:latin typeface="Montserrat"/>
                <a:cs typeface="Montserrat"/>
              </a:rPr>
              <a:t> </a:t>
            </a:r>
            <a:r>
              <a:rPr lang="en-US" sz="2400" dirty="0">
                <a:solidFill>
                  <a:srgbClr val="133960"/>
                </a:solidFill>
                <a:latin typeface="Montserrat"/>
                <a:cs typeface="Montserrat"/>
              </a:rPr>
              <a:t>the</a:t>
            </a:r>
            <a:r>
              <a:rPr lang="en-US" sz="2400" spc="25" dirty="0">
                <a:solidFill>
                  <a:srgbClr val="133960"/>
                </a:solidFill>
                <a:latin typeface="Montserrat"/>
                <a:cs typeface="Montserrat"/>
              </a:rPr>
              <a:t> </a:t>
            </a:r>
            <a:r>
              <a:rPr lang="en-US" sz="2400" dirty="0">
                <a:solidFill>
                  <a:srgbClr val="133960"/>
                </a:solidFill>
                <a:latin typeface="Montserrat"/>
                <a:cs typeface="Montserrat"/>
              </a:rPr>
              <a:t>lives</a:t>
            </a:r>
            <a:r>
              <a:rPr lang="en-US" sz="2400" spc="35" dirty="0">
                <a:solidFill>
                  <a:srgbClr val="133960"/>
                </a:solidFill>
                <a:latin typeface="Montserrat"/>
                <a:cs typeface="Montserrat"/>
              </a:rPr>
              <a:t> </a:t>
            </a:r>
            <a:r>
              <a:rPr lang="en-US" sz="2400" dirty="0">
                <a:solidFill>
                  <a:srgbClr val="133960"/>
                </a:solidFill>
                <a:latin typeface="Montserrat"/>
                <a:cs typeface="Montserrat"/>
              </a:rPr>
              <a:t>of</a:t>
            </a:r>
            <a:r>
              <a:rPr lang="en-US" sz="2400" spc="25" dirty="0">
                <a:solidFill>
                  <a:srgbClr val="133960"/>
                </a:solidFill>
                <a:latin typeface="Montserrat"/>
                <a:cs typeface="Montserrat"/>
              </a:rPr>
              <a:t> </a:t>
            </a:r>
            <a:r>
              <a:rPr lang="en-US" sz="2400" dirty="0">
                <a:solidFill>
                  <a:srgbClr val="133960"/>
                </a:solidFill>
                <a:latin typeface="Montserrat"/>
                <a:cs typeface="Montserrat"/>
              </a:rPr>
              <a:t>those</a:t>
            </a:r>
            <a:r>
              <a:rPr lang="en-US" sz="2400" spc="25" dirty="0">
                <a:solidFill>
                  <a:srgbClr val="133960"/>
                </a:solidFill>
                <a:latin typeface="Montserrat"/>
                <a:cs typeface="Montserrat"/>
              </a:rPr>
              <a:t> </a:t>
            </a:r>
            <a:r>
              <a:rPr lang="en-US" sz="2400" dirty="0">
                <a:solidFill>
                  <a:srgbClr val="133960"/>
                </a:solidFill>
                <a:latin typeface="Montserrat"/>
                <a:cs typeface="Montserrat"/>
              </a:rPr>
              <a:t>with multiple needs</a:t>
            </a:r>
            <a:endParaRPr lang="en-US" sz="2400" dirty="0">
              <a:latin typeface="Montserrat"/>
              <a:cs typeface="Montserrat"/>
            </a:endParaRPr>
          </a:p>
          <a:p>
            <a:pPr marL="354974" indent="-342909">
              <a:spcBef>
                <a:spcPts val="2400"/>
              </a:spcBef>
              <a:buFont typeface="Arial"/>
              <a:buChar char="•"/>
              <a:tabLst>
                <a:tab pos="354974" algn="l"/>
                <a:tab pos="355609" algn="l"/>
              </a:tabLst>
            </a:pPr>
            <a:r>
              <a:rPr sz="2400" dirty="0">
                <a:solidFill>
                  <a:srgbClr val="133960"/>
                </a:solidFill>
                <a:latin typeface="Montserrat"/>
                <a:cs typeface="Montserrat"/>
              </a:rPr>
              <a:t>Ensure</a:t>
            </a:r>
            <a:r>
              <a:rPr sz="2400" spc="40" dirty="0">
                <a:solidFill>
                  <a:srgbClr val="133960"/>
                </a:solidFill>
                <a:latin typeface="Montserrat"/>
                <a:cs typeface="Montserrat"/>
              </a:rPr>
              <a:t> </a:t>
            </a:r>
            <a:r>
              <a:rPr sz="2400" dirty="0">
                <a:solidFill>
                  <a:srgbClr val="133960"/>
                </a:solidFill>
                <a:latin typeface="Montserrat"/>
                <a:cs typeface="Montserrat"/>
              </a:rPr>
              <a:t>local</a:t>
            </a:r>
            <a:r>
              <a:rPr sz="2400" spc="40" dirty="0">
                <a:solidFill>
                  <a:srgbClr val="133960"/>
                </a:solidFill>
                <a:latin typeface="Montserrat"/>
                <a:cs typeface="Montserrat"/>
              </a:rPr>
              <a:t> </a:t>
            </a:r>
            <a:r>
              <a:rPr sz="2400" dirty="0">
                <a:solidFill>
                  <a:srgbClr val="133960"/>
                </a:solidFill>
                <a:latin typeface="Montserrat"/>
                <a:cs typeface="Montserrat"/>
              </a:rPr>
              <a:t>governments</a:t>
            </a:r>
            <a:r>
              <a:rPr sz="2400" spc="40" dirty="0">
                <a:solidFill>
                  <a:srgbClr val="133960"/>
                </a:solidFill>
                <a:latin typeface="Montserrat"/>
                <a:cs typeface="Montserrat"/>
              </a:rPr>
              <a:t> </a:t>
            </a:r>
            <a:r>
              <a:rPr sz="2400" dirty="0">
                <a:solidFill>
                  <a:srgbClr val="133960"/>
                </a:solidFill>
                <a:latin typeface="Montserrat"/>
                <a:cs typeface="Montserrat"/>
              </a:rPr>
              <a:t>have</a:t>
            </a:r>
            <a:r>
              <a:rPr sz="2400" spc="40" dirty="0">
                <a:solidFill>
                  <a:srgbClr val="133960"/>
                </a:solidFill>
                <a:latin typeface="Montserrat"/>
                <a:cs typeface="Montserrat"/>
              </a:rPr>
              <a:t> </a:t>
            </a:r>
            <a:r>
              <a:rPr sz="2400" dirty="0">
                <a:solidFill>
                  <a:srgbClr val="133960"/>
                </a:solidFill>
                <a:latin typeface="Montserrat"/>
                <a:cs typeface="Montserrat"/>
              </a:rPr>
              <a:t>support</a:t>
            </a:r>
            <a:r>
              <a:rPr sz="2400" spc="40" dirty="0">
                <a:solidFill>
                  <a:srgbClr val="133960"/>
                </a:solidFill>
                <a:latin typeface="Montserrat"/>
                <a:cs typeface="Montserrat"/>
              </a:rPr>
              <a:t> </a:t>
            </a:r>
            <a:r>
              <a:rPr sz="2400" dirty="0">
                <a:solidFill>
                  <a:srgbClr val="133960"/>
                </a:solidFill>
                <a:latin typeface="Montserrat"/>
                <a:cs typeface="Montserrat"/>
              </a:rPr>
              <a:t>while</a:t>
            </a:r>
            <a:r>
              <a:rPr sz="2400" spc="140" dirty="0">
                <a:solidFill>
                  <a:srgbClr val="133960"/>
                </a:solidFill>
                <a:latin typeface="Montserrat"/>
                <a:cs typeface="Montserrat"/>
              </a:rPr>
              <a:t> </a:t>
            </a:r>
            <a:r>
              <a:rPr sz="2400" b="1" dirty="0">
                <a:solidFill>
                  <a:srgbClr val="133960"/>
                </a:solidFill>
                <a:latin typeface="Montserrat"/>
                <a:cs typeface="Montserrat"/>
              </a:rPr>
              <a:t>driving</a:t>
            </a:r>
            <a:r>
              <a:rPr sz="2400" b="1" spc="35" dirty="0">
                <a:solidFill>
                  <a:srgbClr val="133960"/>
                </a:solidFill>
                <a:latin typeface="Montserrat"/>
                <a:cs typeface="Montserrat"/>
              </a:rPr>
              <a:t> </a:t>
            </a:r>
            <a:r>
              <a:rPr sz="2400" b="1" dirty="0">
                <a:solidFill>
                  <a:srgbClr val="133960"/>
                </a:solidFill>
                <a:latin typeface="Montserrat"/>
                <a:cs typeface="Montserrat"/>
              </a:rPr>
              <a:t>accountability</a:t>
            </a:r>
            <a:r>
              <a:rPr sz="2400" b="1" spc="55" dirty="0">
                <a:solidFill>
                  <a:srgbClr val="133960"/>
                </a:solidFill>
                <a:latin typeface="Montserrat"/>
                <a:cs typeface="Montserrat"/>
              </a:rPr>
              <a:t> </a:t>
            </a:r>
            <a:r>
              <a:rPr sz="2400" dirty="0">
                <a:solidFill>
                  <a:srgbClr val="133960"/>
                </a:solidFill>
                <a:latin typeface="Montserrat"/>
                <a:cs typeface="Montserrat"/>
              </a:rPr>
              <a:t>for</a:t>
            </a:r>
            <a:r>
              <a:rPr sz="2400" spc="35" dirty="0">
                <a:solidFill>
                  <a:srgbClr val="133960"/>
                </a:solidFill>
                <a:latin typeface="Montserrat"/>
                <a:cs typeface="Montserrat"/>
              </a:rPr>
              <a:t> </a:t>
            </a:r>
            <a:r>
              <a:rPr sz="2400" dirty="0">
                <a:solidFill>
                  <a:srgbClr val="133960"/>
                </a:solidFill>
                <a:latin typeface="Montserrat"/>
                <a:cs typeface="Montserrat"/>
              </a:rPr>
              <a:t>their</a:t>
            </a:r>
            <a:r>
              <a:rPr sz="2400" spc="40" dirty="0">
                <a:solidFill>
                  <a:srgbClr val="133960"/>
                </a:solidFill>
                <a:latin typeface="Montserrat"/>
                <a:cs typeface="Montserrat"/>
              </a:rPr>
              <a:t> </a:t>
            </a:r>
            <a:r>
              <a:rPr sz="2400" spc="-20" dirty="0">
                <a:solidFill>
                  <a:srgbClr val="133960"/>
                </a:solidFill>
                <a:latin typeface="Montserrat"/>
                <a:cs typeface="Montserrat"/>
              </a:rPr>
              <a:t>role</a:t>
            </a:r>
            <a:endParaRPr sz="2400" dirty="0">
              <a:latin typeface="Montserrat"/>
              <a:cs typeface="Montserrat"/>
            </a:endParaRPr>
          </a:p>
        </p:txBody>
      </p:sp>
      <p:sp>
        <p:nvSpPr>
          <p:cNvPr id="8" name="object 9">
            <a:extLst>
              <a:ext uri="{FF2B5EF4-FFF2-40B4-BE49-F238E27FC236}">
                <a16:creationId xmlns:a16="http://schemas.microsoft.com/office/drawing/2014/main" id="{27C944F2-201C-5FF3-4796-2C165E71B022}"/>
              </a:ext>
            </a:extLst>
          </p:cNvPr>
          <p:cNvSpPr txBox="1"/>
          <p:nvPr/>
        </p:nvSpPr>
        <p:spPr>
          <a:xfrm>
            <a:off x="679450" y="2732443"/>
            <a:ext cx="5501868" cy="3936975"/>
          </a:xfrm>
          <a:prstGeom prst="rect">
            <a:avLst/>
          </a:prstGeom>
        </p:spPr>
        <p:txBody>
          <a:bodyPr vert="horz" wrap="square" lIns="0" tIns="12700" rIns="0" bIns="0" rtlCol="0">
            <a:spAutoFit/>
          </a:bodyPr>
          <a:lstStyle/>
          <a:p>
            <a:pPr marL="12701" marR="5080">
              <a:lnSpc>
                <a:spcPts val="6000"/>
              </a:lnSpc>
              <a:spcBef>
                <a:spcPts val="300"/>
              </a:spcBef>
            </a:pPr>
            <a:r>
              <a:rPr sz="5000" b="1" spc="-10">
                <a:solidFill>
                  <a:schemeClr val="tx2">
                    <a:lumMod val="60000"/>
                    <a:lumOff val="40000"/>
                  </a:schemeClr>
                </a:solidFill>
                <a:latin typeface="Montserrat Black"/>
                <a:cs typeface="Montserrat Black"/>
              </a:rPr>
              <a:t>C</a:t>
            </a:r>
            <a:r>
              <a:rPr sz="5000" b="1" spc="-10">
                <a:solidFill>
                  <a:srgbClr val="C63A3E"/>
                </a:solidFill>
                <a:latin typeface="Montserrat"/>
                <a:cs typeface="Montserrat"/>
              </a:rPr>
              <a:t>ommunity </a:t>
            </a:r>
            <a:r>
              <a:rPr sz="5000" b="1" spc="-10">
                <a:solidFill>
                  <a:schemeClr val="tx2">
                    <a:lumMod val="60000"/>
                    <a:lumOff val="40000"/>
                  </a:schemeClr>
                </a:solidFill>
                <a:latin typeface="Montserrat Black"/>
                <a:cs typeface="Montserrat Black"/>
              </a:rPr>
              <a:t>A</a:t>
            </a:r>
            <a:r>
              <a:rPr sz="5000" b="1" spc="-10">
                <a:solidFill>
                  <a:srgbClr val="C63A3E"/>
                </a:solidFill>
                <a:latin typeface="Montserrat"/>
                <a:cs typeface="Montserrat"/>
              </a:rPr>
              <a:t>ssistance, </a:t>
            </a:r>
            <a:r>
              <a:rPr sz="5000" b="1">
                <a:solidFill>
                  <a:schemeClr val="tx2">
                    <a:lumMod val="60000"/>
                    <a:lumOff val="40000"/>
                  </a:schemeClr>
                </a:solidFill>
                <a:latin typeface="Montserrat Black"/>
                <a:cs typeface="Montserrat Black"/>
              </a:rPr>
              <a:t>R</a:t>
            </a:r>
            <a:r>
              <a:rPr sz="5000" b="1">
                <a:solidFill>
                  <a:srgbClr val="C63A3E"/>
                </a:solidFill>
                <a:latin typeface="Montserrat"/>
                <a:cs typeface="Montserrat"/>
              </a:rPr>
              <a:t>ecovery</a:t>
            </a:r>
            <a:r>
              <a:rPr sz="5000" b="1" spc="229">
                <a:solidFill>
                  <a:srgbClr val="C63A3E"/>
                </a:solidFill>
                <a:latin typeface="Montserrat"/>
                <a:cs typeface="Montserrat"/>
              </a:rPr>
              <a:t> </a:t>
            </a:r>
            <a:r>
              <a:rPr lang="en-US" sz="5000" b="1" spc="-25">
                <a:solidFill>
                  <a:srgbClr val="C63A3E"/>
                </a:solidFill>
                <a:latin typeface="Montserrat"/>
                <a:cs typeface="Montserrat"/>
              </a:rPr>
              <a:t>&amp;</a:t>
            </a:r>
            <a:r>
              <a:rPr sz="5000" b="1" spc="-25">
                <a:solidFill>
                  <a:srgbClr val="C63A3E"/>
                </a:solidFill>
                <a:latin typeface="Montserrat"/>
                <a:cs typeface="Montserrat"/>
              </a:rPr>
              <a:t> </a:t>
            </a:r>
            <a:r>
              <a:rPr sz="5000" b="1" spc="-10">
                <a:solidFill>
                  <a:schemeClr val="tx2">
                    <a:lumMod val="60000"/>
                    <a:lumOff val="40000"/>
                  </a:schemeClr>
                </a:solidFill>
                <a:latin typeface="Montserrat Black"/>
                <a:cs typeface="Montserrat Black"/>
              </a:rPr>
              <a:t>E</a:t>
            </a:r>
            <a:r>
              <a:rPr sz="5000" b="1" spc="-10">
                <a:solidFill>
                  <a:srgbClr val="C63A3E"/>
                </a:solidFill>
                <a:latin typeface="Montserrat"/>
                <a:cs typeface="Montserrat"/>
              </a:rPr>
              <a:t>mpowerment </a:t>
            </a:r>
            <a:r>
              <a:rPr sz="5000" b="1" spc="-25">
                <a:solidFill>
                  <a:srgbClr val="C63A3E"/>
                </a:solidFill>
                <a:latin typeface="Montserrat"/>
                <a:cs typeface="Montserrat"/>
              </a:rPr>
              <a:t>Act</a:t>
            </a:r>
            <a:endParaRPr sz="5000">
              <a:latin typeface="Montserrat"/>
              <a:cs typeface="Montserrat"/>
            </a:endParaRPr>
          </a:p>
        </p:txBody>
      </p:sp>
      <p:sp>
        <p:nvSpPr>
          <p:cNvPr id="9" name="object 11">
            <a:extLst>
              <a:ext uri="{FF2B5EF4-FFF2-40B4-BE49-F238E27FC236}">
                <a16:creationId xmlns:a16="http://schemas.microsoft.com/office/drawing/2014/main" id="{C4A1C58A-0714-94D4-AA5F-13E6154FBBC9}"/>
              </a:ext>
            </a:extLst>
          </p:cNvPr>
          <p:cNvSpPr txBox="1"/>
          <p:nvPr/>
        </p:nvSpPr>
        <p:spPr>
          <a:xfrm>
            <a:off x="178712" y="10912475"/>
            <a:ext cx="9173210" cy="197490"/>
          </a:xfrm>
          <a:prstGeom prst="rect">
            <a:avLst/>
          </a:prstGeom>
        </p:spPr>
        <p:txBody>
          <a:bodyPr vert="horz" wrap="square" lIns="0" tIns="12700" rIns="0" bIns="0" rtlCol="0">
            <a:spAutoFit/>
          </a:bodyPr>
          <a:lstStyle/>
          <a:p>
            <a:pPr marL="12701">
              <a:spcBef>
                <a:spcPts val="100"/>
              </a:spcBef>
            </a:pPr>
            <a:r>
              <a:rPr sz="1200">
                <a:latin typeface="Calibri"/>
                <a:cs typeface="Calibri"/>
              </a:rPr>
              <a:t>Source:</a:t>
            </a:r>
            <a:r>
              <a:rPr sz="1200" spc="-15">
                <a:latin typeface="Calibri"/>
                <a:cs typeface="Calibri"/>
              </a:rPr>
              <a:t> </a:t>
            </a:r>
            <a:r>
              <a:rPr sz="1200" u="sng">
                <a:solidFill>
                  <a:srgbClr val="0000FF"/>
                </a:solidFill>
                <a:uFill>
                  <a:solidFill>
                    <a:srgbClr val="0000FF"/>
                  </a:solidFill>
                </a:uFill>
                <a:latin typeface="Calibri"/>
                <a:cs typeface="Calibri"/>
                <a:hlinkClick r:id="rId6"/>
              </a:rPr>
              <a:t>Senate</a:t>
            </a:r>
            <a:r>
              <a:rPr sz="1200" u="sng" spc="-3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Bill</a:t>
            </a:r>
            <a:r>
              <a:rPr sz="1200" u="sng" spc="-1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1338</a:t>
            </a:r>
            <a:r>
              <a:rPr sz="1200" u="sng" spc="-10">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Community</a:t>
            </a:r>
            <a:r>
              <a:rPr sz="1200" u="sng" spc="-50">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Assistance, </a:t>
            </a:r>
            <a:r>
              <a:rPr sz="1200" u="sng" spc="-20">
                <a:solidFill>
                  <a:srgbClr val="0000FF"/>
                </a:solidFill>
                <a:uFill>
                  <a:solidFill>
                    <a:srgbClr val="0000FF"/>
                  </a:solidFill>
                </a:uFill>
                <a:latin typeface="Calibri"/>
                <a:cs typeface="Calibri"/>
                <a:hlinkClick r:id="rId6"/>
              </a:rPr>
              <a:t>Recovery,</a:t>
            </a:r>
            <a:r>
              <a:rPr sz="1200" u="sng" spc="-1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and</a:t>
            </a:r>
            <a:r>
              <a:rPr sz="1200" u="sng" spc="-2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Empowerment</a:t>
            </a:r>
            <a:r>
              <a:rPr sz="1200" u="sng" spc="-3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(CARE)</a:t>
            </a:r>
            <a:r>
              <a:rPr sz="1200" u="sng" spc="-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Court</a:t>
            </a:r>
            <a:r>
              <a:rPr sz="1200" u="sng" spc="-30">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Program</a:t>
            </a:r>
            <a:endParaRPr sz="1200">
              <a:latin typeface="Calibri"/>
              <a:cs typeface="Calibri"/>
            </a:endParaRPr>
          </a:p>
        </p:txBody>
      </p:sp>
      <p:sp>
        <p:nvSpPr>
          <p:cNvPr id="11" name="Speech Bubble: Rectangle with Corners Rounded 10">
            <a:extLst>
              <a:ext uri="{FF2B5EF4-FFF2-40B4-BE49-F238E27FC236}">
                <a16:creationId xmlns:a16="http://schemas.microsoft.com/office/drawing/2014/main" id="{35E1AD38-240E-C022-03AB-FD777FDAF7F2}"/>
              </a:ext>
            </a:extLst>
          </p:cNvPr>
          <p:cNvSpPr/>
          <p:nvPr/>
        </p:nvSpPr>
        <p:spPr>
          <a:xfrm>
            <a:off x="12310281" y="7315200"/>
            <a:ext cx="6413681" cy="2183642"/>
          </a:xfrm>
          <a:prstGeom prst="wedgeRoundRectCallout">
            <a:avLst>
              <a:gd name="adj1" fmla="val 43319"/>
              <a:gd name="adj2" fmla="val 74374"/>
              <a:gd name="adj3" fmla="val 16667"/>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2400" b="1" dirty="0">
                <a:solidFill>
                  <a:srgbClr val="002060"/>
                </a:solidFill>
                <a:effectLst/>
                <a:latin typeface="+mj-lt"/>
                <a:ea typeface="Calibri" panose="020F0502020204030204" pitchFamily="34" charset="0"/>
                <a:cs typeface="Times New Roman" panose="02020603050405020304" pitchFamily="18" charset="0"/>
              </a:rPr>
              <a:t>Homelessness and/or justice involvement are NOT eligibility criteria for CARE</a:t>
            </a:r>
            <a:endParaRPr lang="en-US" sz="2400" dirty="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06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0E305BB-DE3F-2C8F-1FC9-36B42D190CAF}"/>
              </a:ext>
            </a:extLst>
          </p:cNvPr>
          <p:cNvGraphicFramePr>
            <a:graphicFrameLocks noChangeAspect="1"/>
          </p:cNvGraphicFramePr>
          <p:nvPr>
            <p:custDataLst>
              <p:tags r:id="rId1"/>
            </p:custDataLst>
            <p:extLst>
              <p:ext uri="{D42A27DB-BD31-4B8C-83A1-F6EECF244321}">
                <p14:modId xmlns:p14="http://schemas.microsoft.com/office/powerpoint/2010/main" val="1834224911"/>
              </p:ext>
            </p:extLst>
          </p:nvPr>
        </p:nvGraphicFramePr>
        <p:xfrm>
          <a:off x="2294" y="1986"/>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8" name="think-cell data - do not delete" hidden="1">
                        <a:extLst>
                          <a:ext uri="{FF2B5EF4-FFF2-40B4-BE49-F238E27FC236}">
                            <a16:creationId xmlns:a16="http://schemas.microsoft.com/office/drawing/2014/main" id="{E0E305BB-DE3F-2C8F-1FC9-36B42D190CAF}"/>
                          </a:ext>
                        </a:extLst>
                      </p:cNvPr>
                      <p:cNvPicPr/>
                      <p:nvPr/>
                    </p:nvPicPr>
                    <p:blipFill>
                      <a:blip r:embed="rId5"/>
                      <a:stretch>
                        <a:fillRect/>
                      </a:stretch>
                    </p:blipFill>
                    <p:spPr>
                      <a:xfrm>
                        <a:off x="2294" y="1986"/>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65C34D-34D7-2FFE-A1DD-6FC1510EF3AE}"/>
              </a:ext>
            </a:extLst>
          </p:cNvPr>
          <p:cNvSpPr>
            <a:spLocks noGrp="1"/>
          </p:cNvSpPr>
          <p:nvPr>
            <p:ph type="title"/>
          </p:nvPr>
        </p:nvSpPr>
        <p:spPr>
          <a:xfrm>
            <a:off x="425047" y="340691"/>
            <a:ext cx="18165585" cy="938719"/>
          </a:xfrm>
        </p:spPr>
        <p:txBody>
          <a:bodyPr vert="horz"/>
          <a:lstStyle/>
          <a:p>
            <a:r>
              <a:rPr lang="en-US" spc="-81" dirty="0">
                <a:solidFill>
                  <a:srgbClr val="C00000"/>
                </a:solidFill>
                <a:latin typeface="Montserrat ExtraBold" pitchFamily="2" charset="0"/>
              </a:rPr>
              <a:t>CARE</a:t>
            </a:r>
            <a:r>
              <a:rPr lang="en-US" spc="-81" dirty="0">
                <a:solidFill>
                  <a:srgbClr val="002060"/>
                </a:solidFill>
              </a:rPr>
              <a:t> </a:t>
            </a:r>
            <a:r>
              <a:rPr lang="en-US" spc="-81" dirty="0">
                <a:solidFill>
                  <a:srgbClr val="002060"/>
                </a:solidFill>
                <a:latin typeface="+mj-lt"/>
              </a:rPr>
              <a:t>Court in </a:t>
            </a:r>
            <a:r>
              <a:rPr lang="en-US" spc="-81" dirty="0">
                <a:solidFill>
                  <a:srgbClr val="002060"/>
                </a:solidFill>
              </a:rPr>
              <a:t>LA County</a:t>
            </a:r>
            <a:endParaRPr lang="en-US" sz="2500" b="0" dirty="0"/>
          </a:p>
        </p:txBody>
      </p:sp>
      <p:grpSp>
        <p:nvGrpSpPr>
          <p:cNvPr id="309" name="Group 308">
            <a:extLst>
              <a:ext uri="{FF2B5EF4-FFF2-40B4-BE49-F238E27FC236}">
                <a16:creationId xmlns:a16="http://schemas.microsoft.com/office/drawing/2014/main" id="{CEA4682E-0156-F223-AABA-1B400561E7FD}"/>
              </a:ext>
            </a:extLst>
          </p:cNvPr>
          <p:cNvGrpSpPr/>
          <p:nvPr/>
        </p:nvGrpSpPr>
        <p:grpSpPr>
          <a:xfrm>
            <a:off x="15394605" y="1015361"/>
            <a:ext cx="4269221" cy="610010"/>
            <a:chOff x="17367618" y="2320927"/>
            <a:chExt cx="4269522" cy="610053"/>
          </a:xfrm>
        </p:grpSpPr>
        <p:cxnSp>
          <p:nvCxnSpPr>
            <p:cNvPr id="304" name="Straight Connector 303">
              <a:extLst>
                <a:ext uri="{FF2B5EF4-FFF2-40B4-BE49-F238E27FC236}">
                  <a16:creationId xmlns:a16="http://schemas.microsoft.com/office/drawing/2014/main" id="{968C11B7-A37D-E753-2823-D5C617C4795F}"/>
                </a:ext>
              </a:extLst>
            </p:cNvPr>
            <p:cNvCxnSpPr/>
            <p:nvPr/>
          </p:nvCxnSpPr>
          <p:spPr>
            <a:xfrm>
              <a:off x="17367618" y="2490701"/>
              <a:ext cx="565826" cy="0"/>
            </a:xfrm>
            <a:prstGeom prst="line">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56859BDB-8A65-4360-E3A4-177BDBA4CEA7}"/>
                </a:ext>
              </a:extLst>
            </p:cNvPr>
            <p:cNvCxnSpPr/>
            <p:nvPr/>
          </p:nvCxnSpPr>
          <p:spPr>
            <a:xfrm>
              <a:off x="17367618" y="2716742"/>
              <a:ext cx="565826" cy="0"/>
            </a:xfrm>
            <a:prstGeom prst="line">
              <a:avLst/>
            </a:prstGeom>
            <a:ln w="2857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A9097F5A-26F1-8F89-6D42-A74C2F6A7461}"/>
                </a:ext>
              </a:extLst>
            </p:cNvPr>
            <p:cNvSpPr txBox="1"/>
            <p:nvPr/>
          </p:nvSpPr>
          <p:spPr>
            <a:xfrm>
              <a:off x="17890582" y="2320927"/>
              <a:ext cx="1491205" cy="307799"/>
            </a:xfrm>
            <a:prstGeom prst="rect">
              <a:avLst/>
            </a:prstGeom>
            <a:noFill/>
          </p:spPr>
          <p:txBody>
            <a:bodyPr wrap="square" rtlCol="0">
              <a:spAutoFit/>
            </a:bodyPr>
            <a:lstStyle/>
            <a:p>
              <a:pPr defTabSz="914357"/>
              <a:r>
                <a:rPr lang="en-US" sz="1400">
                  <a:solidFill>
                    <a:prstClr val="black"/>
                  </a:solidFill>
                  <a:latin typeface="Calibri" panose="020F0502020204030204" pitchFamily="34" charset="0"/>
                  <a:cs typeface="Calibri" panose="020F0502020204030204" pitchFamily="34" charset="0"/>
                </a:rPr>
                <a:t>Base path</a:t>
              </a:r>
            </a:p>
          </p:txBody>
        </p:sp>
        <p:sp>
          <p:nvSpPr>
            <p:cNvPr id="308" name="TextBox 307">
              <a:extLst>
                <a:ext uri="{FF2B5EF4-FFF2-40B4-BE49-F238E27FC236}">
                  <a16:creationId xmlns:a16="http://schemas.microsoft.com/office/drawing/2014/main" id="{43C52955-034E-7EC9-C44D-D3DC42D7A0D3}"/>
                </a:ext>
              </a:extLst>
            </p:cNvPr>
            <p:cNvSpPr txBox="1"/>
            <p:nvPr/>
          </p:nvSpPr>
          <p:spPr>
            <a:xfrm>
              <a:off x="17875348" y="2623181"/>
              <a:ext cx="3761792" cy="307799"/>
            </a:xfrm>
            <a:prstGeom prst="rect">
              <a:avLst/>
            </a:prstGeom>
            <a:noFill/>
          </p:spPr>
          <p:txBody>
            <a:bodyPr wrap="square" rtlCol="0">
              <a:spAutoFit/>
            </a:bodyPr>
            <a:lstStyle/>
            <a:p>
              <a:pPr defTabSz="914357"/>
              <a:r>
                <a:rPr lang="en-US" sz="1400" dirty="0">
                  <a:solidFill>
                    <a:prstClr val="black"/>
                  </a:solidFill>
                  <a:latin typeface="Calibri" panose="020F0502020204030204" pitchFamily="34" charset="0"/>
                  <a:cs typeface="Calibri" panose="020F0502020204030204" pitchFamily="34" charset="0"/>
                </a:rPr>
                <a:t>Additional steps for certain types of cases</a:t>
              </a:r>
            </a:p>
          </p:txBody>
        </p:sp>
        <p:cxnSp>
          <p:nvCxnSpPr>
            <p:cNvPr id="310" name="Straight Connector 309">
              <a:extLst>
                <a:ext uri="{FF2B5EF4-FFF2-40B4-BE49-F238E27FC236}">
                  <a16:creationId xmlns:a16="http://schemas.microsoft.com/office/drawing/2014/main" id="{F505107A-C408-D911-3709-7B65FAF2AA8D}"/>
                </a:ext>
              </a:extLst>
            </p:cNvPr>
            <p:cNvCxnSpPr/>
            <p:nvPr/>
          </p:nvCxnSpPr>
          <p:spPr>
            <a:xfrm>
              <a:off x="17367618" y="2845291"/>
              <a:ext cx="565826" cy="0"/>
            </a:xfrm>
            <a:prstGeom prst="line">
              <a:avLst/>
            </a:prstGeom>
            <a:ln w="28575">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B6FB1F60-3ECD-E47B-6BFB-4DE34D5CC14D}"/>
              </a:ext>
            </a:extLst>
          </p:cNvPr>
          <p:cNvSpPr txBox="1"/>
          <p:nvPr/>
        </p:nvSpPr>
        <p:spPr>
          <a:xfrm>
            <a:off x="15394601" y="578240"/>
            <a:ext cx="4298279" cy="338554"/>
          </a:xfrm>
          <a:prstGeom prst="rect">
            <a:avLst/>
          </a:prstGeom>
          <a:solidFill>
            <a:srgbClr val="C5393F"/>
          </a:solidFill>
          <a:ln>
            <a:noFill/>
          </a:ln>
        </p:spPr>
        <p:txBody>
          <a:bodyPr wrap="square" rtlCol="0">
            <a:spAutoFit/>
          </a:bodyPr>
          <a:lstStyle/>
          <a:p>
            <a:pPr algn="ctr" defTabSz="914357"/>
            <a:r>
              <a:rPr lang="en-US" sz="1600" b="1" dirty="0">
                <a:solidFill>
                  <a:prstClr val="white"/>
                </a:solidFill>
                <a:latin typeface="Montserrat"/>
              </a:rPr>
              <a:t>LOCATION: NORWALK COURTHOUSE</a:t>
            </a:r>
          </a:p>
        </p:txBody>
      </p:sp>
      <p:sp>
        <p:nvSpPr>
          <p:cNvPr id="65" name="Slide Number Placeholder 16">
            <a:extLst>
              <a:ext uri="{FF2B5EF4-FFF2-40B4-BE49-F238E27FC236}">
                <a16:creationId xmlns:a16="http://schemas.microsoft.com/office/drawing/2014/main" id="{6ACD3D5F-957C-1163-9B0B-5C724E86F85A}"/>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dirty="0">
                <a:solidFill>
                  <a:srgbClr val="002060"/>
                </a:solidFill>
                <a:latin typeface="Montserrat"/>
              </a:rPr>
              <a:t>LA County </a:t>
            </a:r>
            <a:r>
              <a:rPr lang="en-US" sz="1600" b="1" spc="-101" dirty="0">
                <a:solidFill>
                  <a:srgbClr val="C5393F"/>
                </a:solidFill>
                <a:latin typeface="Montserrat ExtraBold" pitchFamily="2" charset="0"/>
              </a:rPr>
              <a:t>CARE</a:t>
            </a:r>
            <a:r>
              <a:rPr lang="en-US" sz="1600" b="1" spc="-101" dirty="0">
                <a:solidFill>
                  <a:prstClr val="black"/>
                </a:solidFill>
                <a:latin typeface="Montserrat"/>
              </a:rPr>
              <a:t> </a:t>
            </a:r>
            <a:r>
              <a:rPr lang="en-US" sz="1600" b="1" spc="-101" dirty="0">
                <a:solidFill>
                  <a:srgbClr val="002060"/>
                </a:solidFill>
                <a:latin typeface="Montserrat"/>
              </a:rPr>
              <a:t>Court </a:t>
            </a:r>
            <a:r>
              <a:rPr lang="en-US" sz="1600" b="1" spc="-101" dirty="0">
                <a:solidFill>
                  <a:prstClr val="black"/>
                </a:solidFill>
                <a:latin typeface="Montserrat"/>
              </a:rPr>
              <a:t> </a:t>
            </a:r>
            <a:r>
              <a:rPr lang="en-US" sz="1801" spc="-101" dirty="0">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3</a:t>
            </a:fld>
            <a:endParaRPr lang="en-US" sz="1801" spc="-74" dirty="0">
              <a:solidFill>
                <a:srgbClr val="101130"/>
              </a:solidFill>
              <a:latin typeface="Montserrat"/>
            </a:endParaRPr>
          </a:p>
        </p:txBody>
      </p:sp>
      <p:pic>
        <p:nvPicPr>
          <p:cNvPr id="1026" name="Picture 2" descr="File:Seal of the Superior Court of California, County of Los ...">
            <a:extLst>
              <a:ext uri="{FF2B5EF4-FFF2-40B4-BE49-F238E27FC236}">
                <a16:creationId xmlns:a16="http://schemas.microsoft.com/office/drawing/2014/main" id="{238B4BDE-C7A7-000B-4FE1-5360F076A170}"/>
              </a:ext>
            </a:extLst>
          </p:cNvPr>
          <p:cNvPicPr>
            <a:picLocks noChangeAspect="1" noChangeArrowheads="1"/>
          </p:cNvPicPr>
          <p:nvPr/>
        </p:nvPicPr>
        <p:blipFill>
          <a:blip r:embed="rId6" cstate="screen">
            <a:clrChange>
              <a:clrFrom>
                <a:srgbClr val="FDFFFA"/>
              </a:clrFrom>
              <a:clrTo>
                <a:srgbClr val="FDFFFA">
                  <a:alpha val="0"/>
                </a:srgbClr>
              </a:clrTo>
            </a:clrChange>
            <a:extLst>
              <a:ext uri="{28A0092B-C50C-407E-A947-70E740481C1C}">
                <a14:useLocalDpi xmlns:a14="http://schemas.microsoft.com/office/drawing/2010/main"/>
              </a:ext>
            </a:extLst>
          </a:blip>
          <a:srcRect/>
          <a:stretch>
            <a:fillRect/>
          </a:stretch>
        </p:blipFill>
        <p:spPr bwMode="auto">
          <a:xfrm>
            <a:off x="14637598" y="448144"/>
            <a:ext cx="673008" cy="67300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25849B77-44FB-CF07-2244-549DB1031EA7}"/>
              </a:ext>
            </a:extLst>
          </p:cNvPr>
          <p:cNvPicPr>
            <a:picLocks noChangeAspect="1"/>
          </p:cNvPicPr>
          <p:nvPr/>
        </p:nvPicPr>
        <p:blipFill>
          <a:blip r:embed="rId7"/>
          <a:stretch>
            <a:fillRect/>
          </a:stretch>
        </p:blipFill>
        <p:spPr>
          <a:xfrm>
            <a:off x="335069" y="1560058"/>
            <a:ext cx="19433963" cy="9146455"/>
          </a:xfrm>
          <a:prstGeom prst="rect">
            <a:avLst/>
          </a:prstGeom>
        </p:spPr>
      </p:pic>
    </p:spTree>
    <p:extLst>
      <p:ext uri="{BB962C8B-B14F-4D97-AF65-F5344CB8AC3E}">
        <p14:creationId xmlns:p14="http://schemas.microsoft.com/office/powerpoint/2010/main" val="136465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0E305BB-DE3F-2C8F-1FC9-36B42D190CAF}"/>
              </a:ext>
            </a:extLst>
          </p:cNvPr>
          <p:cNvGraphicFramePr>
            <a:graphicFrameLocks noChangeAspect="1"/>
          </p:cNvGraphicFramePr>
          <p:nvPr>
            <p:custDataLst>
              <p:tags r:id="rId1"/>
            </p:custDataLst>
            <p:extLst>
              <p:ext uri="{D42A27DB-BD31-4B8C-83A1-F6EECF244321}">
                <p14:modId xmlns:p14="http://schemas.microsoft.com/office/powerpoint/2010/main" val="3777574128"/>
              </p:ext>
            </p:extLst>
          </p:nvPr>
        </p:nvGraphicFramePr>
        <p:xfrm>
          <a:off x="2294" y="1986"/>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8" name="think-cell data - do not delete" hidden="1">
                        <a:extLst>
                          <a:ext uri="{FF2B5EF4-FFF2-40B4-BE49-F238E27FC236}">
                            <a16:creationId xmlns:a16="http://schemas.microsoft.com/office/drawing/2014/main" id="{E0E305BB-DE3F-2C8F-1FC9-36B42D190CAF}"/>
                          </a:ext>
                        </a:extLst>
                      </p:cNvPr>
                      <p:cNvPicPr/>
                      <p:nvPr/>
                    </p:nvPicPr>
                    <p:blipFill>
                      <a:blip r:embed="rId5"/>
                      <a:stretch>
                        <a:fillRect/>
                      </a:stretch>
                    </p:blipFill>
                    <p:spPr>
                      <a:xfrm>
                        <a:off x="2294" y="1986"/>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65C34D-34D7-2FFE-A1DD-6FC1510EF3AE}"/>
              </a:ext>
            </a:extLst>
          </p:cNvPr>
          <p:cNvSpPr>
            <a:spLocks noGrp="1"/>
          </p:cNvSpPr>
          <p:nvPr>
            <p:ph type="title"/>
          </p:nvPr>
        </p:nvSpPr>
        <p:spPr>
          <a:xfrm>
            <a:off x="425047" y="340691"/>
            <a:ext cx="18165585" cy="938719"/>
          </a:xfrm>
        </p:spPr>
        <p:txBody>
          <a:bodyPr vert="horz"/>
          <a:lstStyle/>
          <a:p>
            <a:r>
              <a:rPr lang="en-US" spc="-81" dirty="0">
                <a:solidFill>
                  <a:srgbClr val="002060"/>
                </a:solidFill>
              </a:rPr>
              <a:t>CARE </a:t>
            </a:r>
            <a:r>
              <a:rPr lang="en-US" spc="-81" dirty="0">
                <a:solidFill>
                  <a:srgbClr val="C00000"/>
                </a:solidFill>
                <a:latin typeface="Montserrat ExtraBold" pitchFamily="2" charset="0"/>
              </a:rPr>
              <a:t>Court </a:t>
            </a:r>
            <a:r>
              <a:rPr lang="en-US" spc="-81" dirty="0">
                <a:solidFill>
                  <a:srgbClr val="002060"/>
                </a:solidFill>
              </a:rPr>
              <a:t>in LA County, cont’d</a:t>
            </a:r>
            <a:endParaRPr lang="en-US" sz="2500" b="0" dirty="0"/>
          </a:p>
        </p:txBody>
      </p:sp>
      <p:sp>
        <p:nvSpPr>
          <p:cNvPr id="6" name="TextBox 5">
            <a:extLst>
              <a:ext uri="{FF2B5EF4-FFF2-40B4-BE49-F238E27FC236}">
                <a16:creationId xmlns:a16="http://schemas.microsoft.com/office/drawing/2014/main" id="{B6FB1F60-3ECD-E47B-6BFB-4DE34D5CC14D}"/>
              </a:ext>
            </a:extLst>
          </p:cNvPr>
          <p:cNvSpPr txBox="1"/>
          <p:nvPr/>
        </p:nvSpPr>
        <p:spPr>
          <a:xfrm>
            <a:off x="15394601" y="578240"/>
            <a:ext cx="4298279" cy="338554"/>
          </a:xfrm>
          <a:prstGeom prst="rect">
            <a:avLst/>
          </a:prstGeom>
          <a:solidFill>
            <a:srgbClr val="C5393F"/>
          </a:solidFill>
          <a:ln>
            <a:noFill/>
          </a:ln>
        </p:spPr>
        <p:txBody>
          <a:bodyPr wrap="square" rtlCol="0">
            <a:spAutoFit/>
          </a:bodyPr>
          <a:lstStyle/>
          <a:p>
            <a:pPr algn="ctr" defTabSz="914357"/>
            <a:r>
              <a:rPr lang="en-US" sz="1600" b="1" dirty="0">
                <a:solidFill>
                  <a:prstClr val="white"/>
                </a:solidFill>
                <a:latin typeface="Montserrat"/>
              </a:rPr>
              <a:t>LOCATION: NORWALK COURTHOUSE</a:t>
            </a:r>
          </a:p>
        </p:txBody>
      </p:sp>
      <p:sp>
        <p:nvSpPr>
          <p:cNvPr id="65" name="Slide Number Placeholder 16">
            <a:extLst>
              <a:ext uri="{FF2B5EF4-FFF2-40B4-BE49-F238E27FC236}">
                <a16:creationId xmlns:a16="http://schemas.microsoft.com/office/drawing/2014/main" id="{6ACD3D5F-957C-1163-9B0B-5C724E86F85A}"/>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a:solidFill>
                  <a:srgbClr val="002060"/>
                </a:solidFill>
                <a:latin typeface="Montserrat"/>
              </a:rPr>
              <a:t>LA County </a:t>
            </a:r>
            <a:r>
              <a:rPr lang="en-US" sz="1600" b="1" spc="-101">
                <a:solidFill>
                  <a:srgbClr val="C5393F"/>
                </a:solidFill>
                <a:latin typeface="Montserrat ExtraBold" pitchFamily="2" charset="0"/>
              </a:rPr>
              <a:t>CARE</a:t>
            </a:r>
            <a:r>
              <a:rPr lang="en-US" sz="1600" b="1" spc="-101">
                <a:solidFill>
                  <a:prstClr val="black"/>
                </a:solidFill>
                <a:latin typeface="Montserrat"/>
              </a:rPr>
              <a:t> </a:t>
            </a:r>
            <a:r>
              <a:rPr lang="en-US" sz="1600" b="1" spc="-101">
                <a:solidFill>
                  <a:srgbClr val="002060"/>
                </a:solidFill>
                <a:latin typeface="Montserrat"/>
              </a:rPr>
              <a:t>Court </a:t>
            </a:r>
            <a:r>
              <a:rPr lang="en-US" sz="1600" b="1" spc="-101">
                <a:solidFill>
                  <a:prstClr val="black"/>
                </a:solidFill>
                <a:latin typeface="Montserrat"/>
              </a:rPr>
              <a:t> </a:t>
            </a:r>
            <a:r>
              <a:rPr lang="en-US" sz="1801" spc="-101">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4</a:t>
            </a:fld>
            <a:endParaRPr lang="en-US" sz="1801" spc="-74">
              <a:solidFill>
                <a:srgbClr val="101130"/>
              </a:solidFill>
              <a:latin typeface="Montserrat"/>
            </a:endParaRPr>
          </a:p>
        </p:txBody>
      </p:sp>
      <p:pic>
        <p:nvPicPr>
          <p:cNvPr id="1026" name="Picture 2" descr="File:Seal of the Superior Court of California, County of Los ...">
            <a:extLst>
              <a:ext uri="{FF2B5EF4-FFF2-40B4-BE49-F238E27FC236}">
                <a16:creationId xmlns:a16="http://schemas.microsoft.com/office/drawing/2014/main" id="{238B4BDE-C7A7-000B-4FE1-5360F076A170}"/>
              </a:ext>
            </a:extLst>
          </p:cNvPr>
          <p:cNvPicPr>
            <a:picLocks noChangeAspect="1" noChangeArrowheads="1"/>
          </p:cNvPicPr>
          <p:nvPr/>
        </p:nvPicPr>
        <p:blipFill>
          <a:blip r:embed="rId6" cstate="screen">
            <a:clrChange>
              <a:clrFrom>
                <a:srgbClr val="FDFFFA"/>
              </a:clrFrom>
              <a:clrTo>
                <a:srgbClr val="FDFFFA">
                  <a:alpha val="0"/>
                </a:srgbClr>
              </a:clrTo>
            </a:clrChange>
            <a:extLst>
              <a:ext uri="{28A0092B-C50C-407E-A947-70E740481C1C}">
                <a14:useLocalDpi xmlns:a14="http://schemas.microsoft.com/office/drawing/2010/main"/>
              </a:ext>
            </a:extLst>
          </a:blip>
          <a:srcRect/>
          <a:stretch>
            <a:fillRect/>
          </a:stretch>
        </p:blipFill>
        <p:spPr bwMode="auto">
          <a:xfrm>
            <a:off x="14637598" y="448144"/>
            <a:ext cx="673008" cy="673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4D1872-38F1-272C-219A-C6D52CA36C2E}"/>
              </a:ext>
            </a:extLst>
          </p:cNvPr>
          <p:cNvSpPr txBox="1"/>
          <p:nvPr/>
        </p:nvSpPr>
        <p:spPr>
          <a:xfrm>
            <a:off x="131171" y="10860122"/>
            <a:ext cx="16211025" cy="295337"/>
          </a:xfrm>
          <a:prstGeom prst="rect">
            <a:avLst/>
          </a:prstGeom>
          <a:noFill/>
        </p:spPr>
        <p:txBody>
          <a:bodyPr wrap="square" rtlCol="0">
            <a:spAutoFit/>
          </a:bodyPr>
          <a:lstStyle/>
          <a:p>
            <a:pPr marL="171442" indent="-171442" defTabSz="914357"/>
            <a:r>
              <a:rPr lang="en-US" sz="1319" dirty="0">
                <a:solidFill>
                  <a:prstClr val="black"/>
                </a:solidFill>
                <a:latin typeface="Calibri" panose="020F0502020204030204" pitchFamily="34" charset="0"/>
                <a:cs typeface="Calibri" panose="020F0502020204030204" pitchFamily="34" charset="0"/>
              </a:rPr>
              <a:t>1	Per SB1338, </a:t>
            </a:r>
            <a:r>
              <a:rPr lang="en-US" sz="1319" i="1" dirty="0">
                <a:solidFill>
                  <a:prstClr val="black"/>
                </a:solidFill>
                <a:latin typeface="Calibri" panose="020F0502020204030204" pitchFamily="34" charset="0"/>
                <a:cs typeface="Calibri" panose="020F0502020204030204" pitchFamily="34" charset="0"/>
              </a:rPr>
              <a:t>“</a:t>
            </a:r>
            <a:r>
              <a:rPr lang="en-US" sz="1319" i="1" dirty="0">
                <a:solidFill>
                  <a:srgbClr val="333333"/>
                </a:solidFill>
                <a:latin typeface="Calibri" panose="020F0502020204030204" pitchFamily="34" charset="0"/>
                <a:ea typeface="Calibri" panose="020F0502020204030204" pitchFamily="34" charset="0"/>
                <a:cs typeface="Calibri" panose="020F0502020204030204" pitchFamily="34" charset="0"/>
              </a:rPr>
              <a:t>A CARE agreement includes the same elements as a CARE plan to support the respondent in accessing community-based services and supports.”</a:t>
            </a:r>
            <a:r>
              <a:rPr lang="en-US" sz="1319" b="1" i="1"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US" sz="1319" i="1" dirty="0">
              <a:solidFill>
                <a:prstClr val="black"/>
              </a:solidFill>
              <a:latin typeface="Calibri" panose="020F0502020204030204" pitchFamily="34" charset="0"/>
              <a:cs typeface="Calibri" panose="020F0502020204030204" pitchFamily="34" charset="0"/>
            </a:endParaRPr>
          </a:p>
        </p:txBody>
      </p:sp>
      <p:pic>
        <p:nvPicPr>
          <p:cNvPr id="1048" name="Picture 1047">
            <a:extLst>
              <a:ext uri="{FF2B5EF4-FFF2-40B4-BE49-F238E27FC236}">
                <a16:creationId xmlns:a16="http://schemas.microsoft.com/office/drawing/2014/main" id="{7A8E7DA6-B184-A3C7-1F94-EAED519C9F4A}"/>
              </a:ext>
            </a:extLst>
          </p:cNvPr>
          <p:cNvPicPr>
            <a:picLocks noChangeAspect="1"/>
          </p:cNvPicPr>
          <p:nvPr/>
        </p:nvPicPr>
        <p:blipFill>
          <a:blip r:embed="rId7"/>
          <a:stretch>
            <a:fillRect/>
          </a:stretch>
        </p:blipFill>
        <p:spPr>
          <a:xfrm>
            <a:off x="454037" y="2472652"/>
            <a:ext cx="19196027" cy="4281006"/>
          </a:xfrm>
          <a:prstGeom prst="rect">
            <a:avLst/>
          </a:prstGeom>
        </p:spPr>
      </p:pic>
      <p:sp>
        <p:nvSpPr>
          <p:cNvPr id="1049" name="TextBox 1048">
            <a:extLst>
              <a:ext uri="{FF2B5EF4-FFF2-40B4-BE49-F238E27FC236}">
                <a16:creationId xmlns:a16="http://schemas.microsoft.com/office/drawing/2014/main" id="{2E7F9E49-9B18-8D18-DB01-5BC6948DA1A4}"/>
              </a:ext>
            </a:extLst>
          </p:cNvPr>
          <p:cNvSpPr txBox="1"/>
          <p:nvPr/>
        </p:nvSpPr>
        <p:spPr>
          <a:xfrm>
            <a:off x="131171" y="7278670"/>
            <a:ext cx="5396172" cy="1752808"/>
          </a:xfrm>
          <a:prstGeom prst="wedgeEllipseCallout">
            <a:avLst>
              <a:gd name="adj1" fmla="val -25331"/>
              <a:gd name="adj2" fmla="val -80767"/>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500" b="1" dirty="0">
                <a:latin typeface="+mj-lt"/>
              </a:rPr>
              <a:t>NOTE: Possible Entry via MIST/SB317 Case Referral </a:t>
            </a:r>
          </a:p>
        </p:txBody>
      </p:sp>
      <p:sp>
        <p:nvSpPr>
          <p:cNvPr id="1050" name="TextBox 1049">
            <a:extLst>
              <a:ext uri="{FF2B5EF4-FFF2-40B4-BE49-F238E27FC236}">
                <a16:creationId xmlns:a16="http://schemas.microsoft.com/office/drawing/2014/main" id="{ECA0F9FC-6E66-21BF-804C-CF4C9F4EF583}"/>
              </a:ext>
            </a:extLst>
          </p:cNvPr>
          <p:cNvSpPr txBox="1"/>
          <p:nvPr/>
        </p:nvSpPr>
        <p:spPr>
          <a:xfrm>
            <a:off x="11603607" y="6895892"/>
            <a:ext cx="6067982" cy="2834789"/>
          </a:xfrm>
          <a:prstGeom prst="wedgeEllipseCallout">
            <a:avLst>
              <a:gd name="adj1" fmla="val -24431"/>
              <a:gd name="adj2" fmla="val -71822"/>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500" b="1" dirty="0">
                <a:latin typeface="+mj-lt"/>
              </a:rPr>
              <a:t>NOTE: Exit may be used as evidence in Public Guardian Investigation within 6 months of last CARE participation</a:t>
            </a:r>
          </a:p>
        </p:txBody>
      </p:sp>
      <p:sp>
        <p:nvSpPr>
          <p:cNvPr id="1051" name="TextBox 1050">
            <a:extLst>
              <a:ext uri="{FF2B5EF4-FFF2-40B4-BE49-F238E27FC236}">
                <a16:creationId xmlns:a16="http://schemas.microsoft.com/office/drawing/2014/main" id="{6D931DDC-A28B-BD5C-9366-2980D8628DAA}"/>
              </a:ext>
            </a:extLst>
          </p:cNvPr>
          <p:cNvSpPr txBox="1"/>
          <p:nvPr/>
        </p:nvSpPr>
        <p:spPr>
          <a:xfrm>
            <a:off x="402172" y="2041268"/>
            <a:ext cx="9253887" cy="371512"/>
          </a:xfrm>
          <a:prstGeom prst="rect">
            <a:avLst/>
          </a:prstGeom>
          <a:noFill/>
        </p:spPr>
        <p:txBody>
          <a:bodyPr wrap="square" rtlCol="0">
            <a:spAutoFit/>
          </a:bodyPr>
          <a:lstStyle/>
          <a:p>
            <a:pPr algn="l"/>
            <a:r>
              <a:rPr lang="en-US" sz="1814" b="1" dirty="0">
                <a:solidFill>
                  <a:schemeClr val="tx2"/>
                </a:solidFill>
                <a:latin typeface="+mj-lt"/>
              </a:rPr>
              <a:t>Simplified Process Flow (Base Path Only)</a:t>
            </a:r>
          </a:p>
        </p:txBody>
      </p:sp>
    </p:spTree>
    <p:extLst>
      <p:ext uri="{BB962C8B-B14F-4D97-AF65-F5344CB8AC3E}">
        <p14:creationId xmlns:p14="http://schemas.microsoft.com/office/powerpoint/2010/main" val="289590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27385FC-9C3C-4C77-D75D-DF9FBCC0702B}"/>
              </a:ext>
            </a:extLst>
          </p:cNvPr>
          <p:cNvGraphicFramePr>
            <a:graphicFrameLocks noChangeAspect="1"/>
          </p:cNvGraphicFramePr>
          <p:nvPr>
            <p:custDataLst>
              <p:tags r:id="rId1"/>
            </p:custDataLst>
            <p:extLst>
              <p:ext uri="{D42A27DB-BD31-4B8C-83A1-F6EECF244321}">
                <p14:modId xmlns:p14="http://schemas.microsoft.com/office/powerpoint/2010/main" val="1733554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4" name="think-cell data - do not delete" hidden="1">
                        <a:extLst>
                          <a:ext uri="{FF2B5EF4-FFF2-40B4-BE49-F238E27FC236}">
                            <a16:creationId xmlns:a16="http://schemas.microsoft.com/office/drawing/2014/main" id="{727385FC-9C3C-4C77-D75D-DF9FBCC070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D71450A-7D8A-D1A5-4E86-8F7EE0147519}"/>
              </a:ext>
            </a:extLst>
          </p:cNvPr>
          <p:cNvSpPr>
            <a:spLocks noGrp="1"/>
          </p:cNvSpPr>
          <p:nvPr>
            <p:ph type="title"/>
          </p:nvPr>
        </p:nvSpPr>
        <p:spPr>
          <a:xfrm>
            <a:off x="420624" y="350348"/>
            <a:ext cx="18166860" cy="938719"/>
          </a:xfrm>
        </p:spPr>
        <p:txBody>
          <a:bodyPr vert="horz"/>
          <a:lstStyle/>
          <a:p>
            <a:pPr marL="11112" marR="339734">
              <a:spcBef>
                <a:spcPts val="4600"/>
              </a:spcBef>
              <a:buClr>
                <a:srgbClr val="002060"/>
              </a:buClr>
              <a:tabLst>
                <a:tab pos="354974" algn="l"/>
                <a:tab pos="355609" algn="l"/>
              </a:tabLst>
            </a:pPr>
            <a:r>
              <a:rPr lang="en-US" sz="6000" b="1" dirty="0">
                <a:solidFill>
                  <a:srgbClr val="133960"/>
                </a:solidFill>
                <a:latin typeface="Montserrat"/>
                <a:cs typeface="Montserrat"/>
              </a:rPr>
              <a:t>Program </a:t>
            </a:r>
            <a:r>
              <a:rPr lang="en-US" sz="6000" b="1" dirty="0">
                <a:solidFill>
                  <a:srgbClr val="C73B3F"/>
                </a:solidFill>
                <a:latin typeface="Montserrat ExtraBold" pitchFamily="2" charset="0"/>
                <a:cs typeface="Montserrat"/>
              </a:rPr>
              <a:t>Eligibility </a:t>
            </a:r>
            <a:endParaRPr lang="en-US" sz="6000" b="1" dirty="0">
              <a:solidFill>
                <a:srgbClr val="133960"/>
              </a:solidFill>
              <a:latin typeface="Montserrat"/>
              <a:cs typeface="Montserrat"/>
            </a:endParaRPr>
          </a:p>
        </p:txBody>
      </p:sp>
      <p:sp>
        <p:nvSpPr>
          <p:cNvPr id="13" name="Slide Number Placeholder 16">
            <a:extLst>
              <a:ext uri="{FF2B5EF4-FFF2-40B4-BE49-F238E27FC236}">
                <a16:creationId xmlns:a16="http://schemas.microsoft.com/office/drawing/2014/main" id="{4C4895E4-D515-8375-D630-D1497BD96F65}"/>
              </a:ext>
            </a:extLst>
          </p:cNvPr>
          <p:cNvSpPr>
            <a:spLocks noGrp="1"/>
          </p:cNvSpPr>
          <p:nvPr>
            <p:ph type="sldNum" sz="quarter" idx="4"/>
          </p:nvPr>
        </p:nvSpPr>
        <p:spPr>
          <a:xfrm>
            <a:off x="15233650" y="10810959"/>
            <a:ext cx="4724400" cy="330116"/>
          </a:xfrm>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5</a:t>
            </a:fld>
            <a:endParaRPr lang="en-US" spc="-75">
              <a:solidFill>
                <a:srgbClr val="101130"/>
              </a:solidFill>
            </a:endParaRPr>
          </a:p>
        </p:txBody>
      </p:sp>
      <p:sp>
        <p:nvSpPr>
          <p:cNvPr id="14" name="object 11">
            <a:extLst>
              <a:ext uri="{FF2B5EF4-FFF2-40B4-BE49-F238E27FC236}">
                <a16:creationId xmlns:a16="http://schemas.microsoft.com/office/drawing/2014/main" id="{7DDDF2BC-1141-7255-5079-EB7478150BD5}"/>
              </a:ext>
            </a:extLst>
          </p:cNvPr>
          <p:cNvSpPr txBox="1"/>
          <p:nvPr/>
        </p:nvSpPr>
        <p:spPr>
          <a:xfrm>
            <a:off x="178712" y="10912475"/>
            <a:ext cx="9173210" cy="197490"/>
          </a:xfrm>
          <a:prstGeom prst="rect">
            <a:avLst/>
          </a:prstGeom>
        </p:spPr>
        <p:txBody>
          <a:bodyPr vert="horz" wrap="square" lIns="0" tIns="12700" rIns="0" bIns="0" rtlCol="0">
            <a:spAutoFit/>
          </a:bodyPr>
          <a:lstStyle/>
          <a:p>
            <a:pPr marL="12701">
              <a:spcBef>
                <a:spcPts val="100"/>
              </a:spcBef>
            </a:pPr>
            <a:r>
              <a:rPr sz="1200">
                <a:latin typeface="Calibri"/>
                <a:cs typeface="Calibri"/>
              </a:rPr>
              <a:t>Source:</a:t>
            </a:r>
            <a:r>
              <a:rPr sz="1200" spc="-15">
                <a:latin typeface="Calibri"/>
                <a:cs typeface="Calibri"/>
              </a:rPr>
              <a:t> </a:t>
            </a:r>
            <a:r>
              <a:rPr sz="1200" u="sng">
                <a:solidFill>
                  <a:srgbClr val="0000FF"/>
                </a:solidFill>
                <a:uFill>
                  <a:solidFill>
                    <a:srgbClr val="0000FF"/>
                  </a:solidFill>
                </a:uFill>
                <a:latin typeface="Calibri"/>
                <a:cs typeface="Calibri"/>
                <a:hlinkClick r:id="rId6"/>
              </a:rPr>
              <a:t>Senate</a:t>
            </a:r>
            <a:r>
              <a:rPr sz="1200" u="sng" spc="-3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Bill</a:t>
            </a:r>
            <a:r>
              <a:rPr sz="1200" u="sng" spc="-1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1338</a:t>
            </a:r>
            <a:r>
              <a:rPr sz="1200" u="sng" spc="-10">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Community</a:t>
            </a:r>
            <a:r>
              <a:rPr sz="1200" u="sng" spc="-50">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Assistance, </a:t>
            </a:r>
            <a:r>
              <a:rPr sz="1200" u="sng" spc="-20">
                <a:solidFill>
                  <a:srgbClr val="0000FF"/>
                </a:solidFill>
                <a:uFill>
                  <a:solidFill>
                    <a:srgbClr val="0000FF"/>
                  </a:solidFill>
                </a:uFill>
                <a:latin typeface="Calibri"/>
                <a:cs typeface="Calibri"/>
                <a:hlinkClick r:id="rId6"/>
              </a:rPr>
              <a:t>Recovery,</a:t>
            </a:r>
            <a:r>
              <a:rPr sz="1200" u="sng" spc="-1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and</a:t>
            </a:r>
            <a:r>
              <a:rPr sz="1200" u="sng" spc="-2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Empowerment</a:t>
            </a:r>
            <a:r>
              <a:rPr sz="1200" u="sng" spc="-3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(CARE)</a:t>
            </a:r>
            <a:r>
              <a:rPr sz="1200" u="sng" spc="-5">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Court</a:t>
            </a:r>
            <a:r>
              <a:rPr sz="1200" u="sng" spc="-30">
                <a:solidFill>
                  <a:srgbClr val="0000FF"/>
                </a:solidFill>
                <a:uFill>
                  <a:solidFill>
                    <a:srgbClr val="0000FF"/>
                  </a:solidFill>
                </a:uFill>
                <a:latin typeface="Calibri"/>
                <a:cs typeface="Calibri"/>
                <a:hlinkClick r:id="rId6"/>
              </a:rPr>
              <a:t> </a:t>
            </a:r>
            <a:r>
              <a:rPr sz="1200" u="sng">
                <a:solidFill>
                  <a:srgbClr val="0000FF"/>
                </a:solidFill>
                <a:uFill>
                  <a:solidFill>
                    <a:srgbClr val="0000FF"/>
                  </a:solidFill>
                </a:uFill>
                <a:latin typeface="Calibri"/>
                <a:cs typeface="Calibri"/>
                <a:hlinkClick r:id="rId6"/>
              </a:rPr>
              <a:t>Program</a:t>
            </a:r>
            <a:r>
              <a:rPr lang="en-US" sz="1200" u="sng">
                <a:solidFill>
                  <a:srgbClr val="0000FF"/>
                </a:solidFill>
                <a:uFill>
                  <a:solidFill>
                    <a:srgbClr val="0000FF"/>
                  </a:solidFill>
                </a:uFill>
                <a:latin typeface="Calibri"/>
                <a:cs typeface="Calibri"/>
              </a:rPr>
              <a:t> § 5972</a:t>
            </a:r>
            <a:endParaRPr sz="1200">
              <a:latin typeface="Calibri"/>
              <a:cs typeface="Calibri"/>
            </a:endParaRPr>
          </a:p>
        </p:txBody>
      </p:sp>
      <p:pic>
        <p:nvPicPr>
          <p:cNvPr id="3" name="Picture 2">
            <a:extLst>
              <a:ext uri="{FF2B5EF4-FFF2-40B4-BE49-F238E27FC236}">
                <a16:creationId xmlns:a16="http://schemas.microsoft.com/office/drawing/2014/main" id="{D586FD2C-20CE-A7FF-5A9E-7FE54A901967}"/>
              </a:ext>
            </a:extLst>
          </p:cNvPr>
          <p:cNvPicPr>
            <a:picLocks noChangeAspect="1"/>
          </p:cNvPicPr>
          <p:nvPr/>
        </p:nvPicPr>
        <p:blipFill>
          <a:blip r:embed="rId7"/>
          <a:stretch>
            <a:fillRect/>
          </a:stretch>
        </p:blipFill>
        <p:spPr>
          <a:xfrm>
            <a:off x="420624" y="1648997"/>
            <a:ext cx="19060668" cy="8700516"/>
          </a:xfrm>
          <a:prstGeom prst="rect">
            <a:avLst/>
          </a:prstGeom>
        </p:spPr>
      </p:pic>
    </p:spTree>
    <p:extLst>
      <p:ext uri="{BB962C8B-B14F-4D97-AF65-F5344CB8AC3E}">
        <p14:creationId xmlns:p14="http://schemas.microsoft.com/office/powerpoint/2010/main" val="227597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27385FC-9C3C-4C77-D75D-DF9FBCC0702B}"/>
              </a:ext>
            </a:extLst>
          </p:cNvPr>
          <p:cNvGraphicFramePr>
            <a:graphicFrameLocks noChangeAspect="1"/>
          </p:cNvGraphicFramePr>
          <p:nvPr>
            <p:custDataLst>
              <p:tags r:id="rId1"/>
            </p:custDataLst>
            <p:extLst>
              <p:ext uri="{D42A27DB-BD31-4B8C-83A1-F6EECF244321}">
                <p14:modId xmlns:p14="http://schemas.microsoft.com/office/powerpoint/2010/main" val="3496484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4" name="think-cell data - do not delete" hidden="1">
                        <a:extLst>
                          <a:ext uri="{FF2B5EF4-FFF2-40B4-BE49-F238E27FC236}">
                            <a16:creationId xmlns:a16="http://schemas.microsoft.com/office/drawing/2014/main" id="{727385FC-9C3C-4C77-D75D-DF9FBCC070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5" name="Connector: Elbow 54">
            <a:extLst>
              <a:ext uri="{FF2B5EF4-FFF2-40B4-BE49-F238E27FC236}">
                <a16:creationId xmlns:a16="http://schemas.microsoft.com/office/drawing/2014/main" id="{A88373B7-467A-61C7-418B-741BA2CCD29F}"/>
              </a:ext>
            </a:extLst>
          </p:cNvPr>
          <p:cNvCxnSpPr>
            <a:cxnSpLocks/>
            <a:stCxn id="56" idx="2"/>
            <a:endCxn id="75" idx="2"/>
          </p:cNvCxnSpPr>
          <p:nvPr/>
        </p:nvCxnSpPr>
        <p:spPr>
          <a:xfrm rot="5400000" flipH="1" flipV="1">
            <a:off x="10085828" y="1070786"/>
            <a:ext cx="197147" cy="16515364"/>
          </a:xfrm>
          <a:prstGeom prst="bentConnector3">
            <a:avLst>
              <a:gd name="adj1" fmla="val -427473"/>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D71450A-7D8A-D1A5-4E86-8F7EE0147519}"/>
              </a:ext>
            </a:extLst>
          </p:cNvPr>
          <p:cNvSpPr>
            <a:spLocks noGrp="1"/>
          </p:cNvSpPr>
          <p:nvPr>
            <p:ph type="title"/>
          </p:nvPr>
        </p:nvSpPr>
        <p:spPr/>
        <p:txBody>
          <a:bodyPr vert="horz"/>
          <a:lstStyle/>
          <a:p>
            <a:r>
              <a:rPr lang="en-US" dirty="0">
                <a:solidFill>
                  <a:srgbClr val="C5393F"/>
                </a:solidFill>
                <a:latin typeface="Montserrat ExtraBold" pitchFamily="2" charset="0"/>
              </a:rPr>
              <a:t>Possible Referral</a:t>
            </a:r>
            <a:r>
              <a:rPr lang="en-US" dirty="0"/>
              <a:t> Entry Points</a:t>
            </a:r>
          </a:p>
        </p:txBody>
      </p:sp>
      <p:sp>
        <p:nvSpPr>
          <p:cNvPr id="13" name="Slide Number Placeholder 16">
            <a:extLst>
              <a:ext uri="{FF2B5EF4-FFF2-40B4-BE49-F238E27FC236}">
                <a16:creationId xmlns:a16="http://schemas.microsoft.com/office/drawing/2014/main" id="{BBA7C348-1F61-5846-BA74-FA95BF93BDC3}"/>
              </a:ext>
            </a:extLst>
          </p:cNvPr>
          <p:cNvSpPr>
            <a:spLocks noGrp="1"/>
          </p:cNvSpPr>
          <p:nvPr>
            <p:ph type="sldNum" sz="quarter" idx="4"/>
          </p:nvPr>
        </p:nvSpPr>
        <p:spPr>
          <a:xfrm>
            <a:off x="15233650" y="10810959"/>
            <a:ext cx="4724400" cy="330116"/>
          </a:xfrm>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6</a:t>
            </a:fld>
            <a:endParaRPr lang="en-US" spc="-75">
              <a:solidFill>
                <a:srgbClr val="101130"/>
              </a:solidFill>
            </a:endParaRPr>
          </a:p>
        </p:txBody>
      </p:sp>
      <p:sp>
        <p:nvSpPr>
          <p:cNvPr id="22" name="object 11">
            <a:extLst>
              <a:ext uri="{FF2B5EF4-FFF2-40B4-BE49-F238E27FC236}">
                <a16:creationId xmlns:a16="http://schemas.microsoft.com/office/drawing/2014/main" id="{7B47A8E4-F5D2-F29D-B5D4-89DC7D294AEE}"/>
              </a:ext>
            </a:extLst>
          </p:cNvPr>
          <p:cNvSpPr txBox="1"/>
          <p:nvPr/>
        </p:nvSpPr>
        <p:spPr>
          <a:xfrm>
            <a:off x="206007" y="10748702"/>
            <a:ext cx="15611748" cy="394980"/>
          </a:xfrm>
          <a:prstGeom prst="rect">
            <a:avLst/>
          </a:prstGeom>
        </p:spPr>
        <p:txBody>
          <a:bodyPr vert="horz" wrap="square" lIns="0" tIns="12700" rIns="0" bIns="0" rtlCol="0">
            <a:spAutoFit/>
          </a:bodyPr>
          <a:lstStyle/>
          <a:p>
            <a:pPr marL="12701">
              <a:spcBef>
                <a:spcPts val="100"/>
              </a:spcBef>
            </a:pPr>
            <a:r>
              <a:rPr kumimoji="0" lang="en-US" sz="1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TBD Given recent Judicial Partners Discussion regarding suitable alternatives with LPS Cases…CoCo and Justice Partners to discuss/consider Statutory Right of OPG to file CARE Petition</a:t>
            </a:r>
          </a:p>
          <a:p>
            <a:pPr marL="12701">
              <a:spcBef>
                <a:spcPts val="100"/>
              </a:spcBef>
            </a:pPr>
            <a:r>
              <a:rPr sz="1200" dirty="0">
                <a:latin typeface="Calibri" panose="020F0502020204030204" pitchFamily="34" charset="0"/>
                <a:cs typeface="Calibri" panose="020F0502020204030204" pitchFamily="34" charset="0"/>
              </a:rPr>
              <a:t>Source:</a:t>
            </a:r>
            <a:r>
              <a:rPr sz="1200" spc="-15" dirty="0">
                <a:latin typeface="Calibri" panose="020F0502020204030204" pitchFamily="34" charset="0"/>
                <a:cs typeface="Calibri" panose="020F0502020204030204" pitchFamily="34" charset="0"/>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Senate</a:t>
            </a:r>
            <a:r>
              <a:rPr sz="1200" u="sng" spc="-35"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Bill</a:t>
            </a:r>
            <a:r>
              <a:rPr sz="1200" u="sng" spc="-15"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1338</a:t>
            </a:r>
            <a:r>
              <a:rPr sz="1200" u="sng" spc="-10"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Community</a:t>
            </a:r>
            <a:r>
              <a:rPr sz="1200" u="sng" spc="-50"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Assistance, </a:t>
            </a:r>
            <a:r>
              <a:rPr sz="1200" u="sng" spc="-20" dirty="0">
                <a:solidFill>
                  <a:srgbClr val="0000FF"/>
                </a:solidFill>
                <a:uFill>
                  <a:solidFill>
                    <a:srgbClr val="0000FF"/>
                  </a:solidFill>
                </a:uFill>
                <a:latin typeface="Calibri" panose="020F0502020204030204" pitchFamily="34" charset="0"/>
                <a:cs typeface="Calibri" panose="020F0502020204030204" pitchFamily="34" charset="0"/>
                <a:hlinkClick r:id="rId6"/>
              </a:rPr>
              <a:t>Recovery,</a:t>
            </a:r>
            <a:r>
              <a:rPr sz="1200" u="sng" spc="-15"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and</a:t>
            </a:r>
            <a:r>
              <a:rPr sz="1200" u="sng" spc="-25"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Empowerment</a:t>
            </a:r>
            <a:r>
              <a:rPr sz="1200" u="sng" spc="-35"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(CARE)</a:t>
            </a:r>
            <a:r>
              <a:rPr sz="1200" u="sng" spc="-5"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Court</a:t>
            </a:r>
            <a:r>
              <a:rPr sz="1200" u="sng" spc="-30" dirty="0">
                <a:solidFill>
                  <a:srgbClr val="0000FF"/>
                </a:solidFill>
                <a:uFill>
                  <a:solidFill>
                    <a:srgbClr val="0000FF"/>
                  </a:solidFill>
                </a:uFill>
                <a:latin typeface="Calibri" panose="020F0502020204030204" pitchFamily="34" charset="0"/>
                <a:cs typeface="Calibri" panose="020F0502020204030204" pitchFamily="34" charset="0"/>
                <a:hlinkClick r:id="rId6"/>
              </a:rPr>
              <a:t> </a:t>
            </a:r>
            <a:r>
              <a:rPr sz="1200" u="sng" dirty="0">
                <a:solidFill>
                  <a:srgbClr val="0000FF"/>
                </a:solidFill>
                <a:uFill>
                  <a:solidFill>
                    <a:srgbClr val="0000FF"/>
                  </a:solidFill>
                </a:uFill>
                <a:latin typeface="Calibri" panose="020F0502020204030204" pitchFamily="34" charset="0"/>
                <a:cs typeface="Calibri" panose="020F0502020204030204" pitchFamily="34" charset="0"/>
                <a:hlinkClick r:id="rId6"/>
              </a:rPr>
              <a:t>Program</a:t>
            </a:r>
            <a:r>
              <a:rPr lang="en-US" sz="1200" u="sng" dirty="0">
                <a:solidFill>
                  <a:srgbClr val="0000FF"/>
                </a:solidFill>
                <a:uFill>
                  <a:solidFill>
                    <a:srgbClr val="0000FF"/>
                  </a:solidFill>
                </a:uFill>
                <a:latin typeface="Calibri" panose="020F0502020204030204" pitchFamily="34" charset="0"/>
                <a:cs typeface="Calibri" panose="020F0502020204030204" pitchFamily="34" charset="0"/>
              </a:rPr>
              <a:t> § 5974</a:t>
            </a:r>
            <a:endParaRPr sz="1200" dirty="0">
              <a:latin typeface="Calibri" panose="020F0502020204030204" pitchFamily="34" charset="0"/>
              <a:cs typeface="Calibri" panose="020F0502020204030204" pitchFamily="34" charset="0"/>
            </a:endParaRPr>
          </a:p>
        </p:txBody>
      </p:sp>
      <p:pic>
        <p:nvPicPr>
          <p:cNvPr id="45" name="Picture 44">
            <a:extLst>
              <a:ext uri="{FF2B5EF4-FFF2-40B4-BE49-F238E27FC236}">
                <a16:creationId xmlns:a16="http://schemas.microsoft.com/office/drawing/2014/main" id="{A956D323-467C-B152-05DE-F84BCF5C34E9}"/>
              </a:ext>
            </a:extLst>
          </p:cNvPr>
          <p:cNvPicPr>
            <a:picLocks noChangeAspect="1"/>
          </p:cNvPicPr>
          <p:nvPr/>
        </p:nvPicPr>
        <p:blipFill>
          <a:blip r:embed="rId7"/>
          <a:stretch>
            <a:fillRect/>
          </a:stretch>
        </p:blipFill>
        <p:spPr>
          <a:xfrm>
            <a:off x="17248536" y="6906680"/>
            <a:ext cx="1984956" cy="2513735"/>
          </a:xfrm>
          <a:prstGeom prst="rect">
            <a:avLst/>
          </a:prstGeom>
        </p:spPr>
      </p:pic>
      <p:pic>
        <p:nvPicPr>
          <p:cNvPr id="47" name="Picture 46">
            <a:extLst>
              <a:ext uri="{FF2B5EF4-FFF2-40B4-BE49-F238E27FC236}">
                <a16:creationId xmlns:a16="http://schemas.microsoft.com/office/drawing/2014/main" id="{93CD0AA6-A38D-CB47-0617-45EB89195A7B}"/>
              </a:ext>
            </a:extLst>
          </p:cNvPr>
          <p:cNvPicPr>
            <a:picLocks noChangeAspect="1"/>
          </p:cNvPicPr>
          <p:nvPr/>
        </p:nvPicPr>
        <p:blipFill>
          <a:blip r:embed="rId8"/>
          <a:stretch>
            <a:fillRect/>
          </a:stretch>
        </p:blipFill>
        <p:spPr>
          <a:xfrm>
            <a:off x="17231130" y="3949332"/>
            <a:ext cx="1978445" cy="2448732"/>
          </a:xfrm>
          <a:prstGeom prst="rect">
            <a:avLst/>
          </a:prstGeom>
        </p:spPr>
      </p:pic>
      <p:sp>
        <p:nvSpPr>
          <p:cNvPr id="49" name="TextBox 48">
            <a:extLst>
              <a:ext uri="{FF2B5EF4-FFF2-40B4-BE49-F238E27FC236}">
                <a16:creationId xmlns:a16="http://schemas.microsoft.com/office/drawing/2014/main" id="{DAD6E7DE-9691-0DB1-66BA-9FF0639E5553}"/>
              </a:ext>
            </a:extLst>
          </p:cNvPr>
          <p:cNvSpPr txBox="1"/>
          <p:nvPr/>
        </p:nvSpPr>
        <p:spPr>
          <a:xfrm>
            <a:off x="2566037" y="9988518"/>
            <a:ext cx="6168529" cy="523220"/>
          </a:xfrm>
          <a:prstGeom prst="rect">
            <a:avLst/>
          </a:prstGeom>
          <a:ln w="3810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2">
                    <a:lumMod val="50000"/>
                  </a:schemeClr>
                </a:solidFill>
                <a:effectLst/>
                <a:uLnTx/>
                <a:uFillTx/>
                <a:latin typeface="Montserrat" pitchFamily="2" charset="0"/>
              </a:rPr>
              <a:t>Files direct with courts…perhaps with NAMI/advocate/ attorney support or Court Self Help Center (SHC) assisted party</a:t>
            </a:r>
          </a:p>
        </p:txBody>
      </p:sp>
      <p:sp>
        <p:nvSpPr>
          <p:cNvPr id="56" name="Rectangle 55">
            <a:extLst>
              <a:ext uri="{FF2B5EF4-FFF2-40B4-BE49-F238E27FC236}">
                <a16:creationId xmlns:a16="http://schemas.microsoft.com/office/drawing/2014/main" id="{C5B81AB2-DBF6-C604-26CB-131A4560D2B0}"/>
              </a:ext>
            </a:extLst>
          </p:cNvPr>
          <p:cNvSpPr/>
          <p:nvPr/>
        </p:nvSpPr>
        <p:spPr>
          <a:xfrm>
            <a:off x="1827635" y="9282558"/>
            <a:ext cx="198169" cy="1444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7097BF4-FE86-AA83-4621-2CA9FE1CE1BB}"/>
              </a:ext>
            </a:extLst>
          </p:cNvPr>
          <p:cNvSpPr/>
          <p:nvPr/>
        </p:nvSpPr>
        <p:spPr>
          <a:xfrm>
            <a:off x="6786210" y="9286168"/>
            <a:ext cx="198169" cy="1444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onnector: Elbow 69">
            <a:extLst>
              <a:ext uri="{FF2B5EF4-FFF2-40B4-BE49-F238E27FC236}">
                <a16:creationId xmlns:a16="http://schemas.microsoft.com/office/drawing/2014/main" id="{5BA96A4D-6177-8AF7-BE6F-ED16AD010264}"/>
              </a:ext>
            </a:extLst>
          </p:cNvPr>
          <p:cNvCxnSpPr>
            <a:cxnSpLocks/>
            <a:stCxn id="69" idx="2"/>
            <a:endCxn id="76" idx="2"/>
          </p:cNvCxnSpPr>
          <p:nvPr/>
        </p:nvCxnSpPr>
        <p:spPr>
          <a:xfrm rot="5400000" flipH="1" flipV="1">
            <a:off x="12389110" y="3726079"/>
            <a:ext cx="200757" cy="11208388"/>
          </a:xfrm>
          <a:prstGeom prst="bentConnector3">
            <a:avLst>
              <a:gd name="adj1" fmla="val -202246"/>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CC1745A-3D0C-66F1-3CCE-D1774AD0F806}"/>
              </a:ext>
            </a:extLst>
          </p:cNvPr>
          <p:cNvSpPr/>
          <p:nvPr/>
        </p:nvSpPr>
        <p:spPr>
          <a:xfrm>
            <a:off x="18342999" y="9085411"/>
            <a:ext cx="198169" cy="144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2CC64E-A5AA-E88B-1180-A85F0B4A7A5D}"/>
              </a:ext>
            </a:extLst>
          </p:cNvPr>
          <p:cNvSpPr/>
          <p:nvPr/>
        </p:nvSpPr>
        <p:spPr>
          <a:xfrm>
            <a:off x="17994598" y="9085411"/>
            <a:ext cx="198169" cy="144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B8E20C05-75B9-F17E-CBED-D588B7D2084F}"/>
              </a:ext>
            </a:extLst>
          </p:cNvPr>
          <p:cNvSpPr txBox="1"/>
          <p:nvPr/>
        </p:nvSpPr>
        <p:spPr>
          <a:xfrm>
            <a:off x="10429927" y="9659220"/>
            <a:ext cx="3548161" cy="307777"/>
          </a:xfrm>
          <a:prstGeom prst="rect">
            <a:avLst/>
          </a:prstGeom>
          <a:ln w="3810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50000"/>
                  </a:schemeClr>
                </a:solidFill>
                <a:latin typeface="Montserrat" pitchFamily="2" charset="0"/>
              </a:rPr>
              <a:t>All other community providers</a:t>
            </a:r>
            <a:endParaRPr kumimoji="0" lang="en-US" sz="1400" i="0" u="none" strike="noStrike" kern="1200" cap="none" spc="0" normalizeH="0" baseline="0" noProof="0" dirty="0">
              <a:ln>
                <a:noFill/>
              </a:ln>
              <a:solidFill>
                <a:schemeClr val="bg2">
                  <a:lumMod val="50000"/>
                </a:schemeClr>
              </a:solidFill>
              <a:effectLst/>
              <a:uLnTx/>
              <a:uFillTx/>
              <a:latin typeface="Montserrat" pitchFamily="2" charset="0"/>
            </a:endParaRPr>
          </a:p>
        </p:txBody>
      </p:sp>
      <p:sp>
        <p:nvSpPr>
          <p:cNvPr id="130" name="Rectangle 129">
            <a:extLst>
              <a:ext uri="{FF2B5EF4-FFF2-40B4-BE49-F238E27FC236}">
                <a16:creationId xmlns:a16="http://schemas.microsoft.com/office/drawing/2014/main" id="{D5834420-0CF7-5784-5682-2562E94A6B38}"/>
              </a:ext>
            </a:extLst>
          </p:cNvPr>
          <p:cNvSpPr/>
          <p:nvPr/>
        </p:nvSpPr>
        <p:spPr>
          <a:xfrm>
            <a:off x="1700090" y="3967798"/>
            <a:ext cx="198169" cy="1444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2C18AA1-2306-BF56-564B-47A7063FB083}"/>
              </a:ext>
            </a:extLst>
          </p:cNvPr>
          <p:cNvSpPr/>
          <p:nvPr/>
        </p:nvSpPr>
        <p:spPr>
          <a:xfrm>
            <a:off x="6786209" y="3954977"/>
            <a:ext cx="198169" cy="1444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88CD560-25E4-F1D5-3D43-22947A84900D}"/>
              </a:ext>
            </a:extLst>
          </p:cNvPr>
          <p:cNvSpPr/>
          <p:nvPr/>
        </p:nvSpPr>
        <p:spPr>
          <a:xfrm>
            <a:off x="11483963" y="3777554"/>
            <a:ext cx="198169" cy="144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Connector: Elbow 132">
            <a:extLst>
              <a:ext uri="{FF2B5EF4-FFF2-40B4-BE49-F238E27FC236}">
                <a16:creationId xmlns:a16="http://schemas.microsoft.com/office/drawing/2014/main" id="{AFAC7A3F-3558-2D1E-64FD-63AE72A70980}"/>
              </a:ext>
            </a:extLst>
          </p:cNvPr>
          <p:cNvCxnSpPr>
            <a:cxnSpLocks/>
            <a:stCxn id="50" idx="0"/>
          </p:cNvCxnSpPr>
          <p:nvPr/>
        </p:nvCxnSpPr>
        <p:spPr>
          <a:xfrm rot="16200000" flipH="1">
            <a:off x="11885430" y="-2596773"/>
            <a:ext cx="1355447" cy="11355722"/>
          </a:xfrm>
          <a:prstGeom prst="bentConnector4">
            <a:avLst>
              <a:gd name="adj1" fmla="val -16865"/>
              <a:gd name="adj2" fmla="val 9989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C15C2034-0AC5-00F4-8D2F-1A0BBC9793F1}"/>
              </a:ext>
            </a:extLst>
          </p:cNvPr>
          <p:cNvSpPr/>
          <p:nvPr/>
        </p:nvSpPr>
        <p:spPr>
          <a:xfrm>
            <a:off x="11978333" y="3954977"/>
            <a:ext cx="198169" cy="1444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Connector: Elbow 136">
            <a:extLst>
              <a:ext uri="{FF2B5EF4-FFF2-40B4-BE49-F238E27FC236}">
                <a16:creationId xmlns:a16="http://schemas.microsoft.com/office/drawing/2014/main" id="{7401A071-0D71-16C3-AF9A-0770169A93B8}"/>
              </a:ext>
            </a:extLst>
          </p:cNvPr>
          <p:cNvCxnSpPr>
            <a:cxnSpLocks/>
          </p:cNvCxnSpPr>
          <p:nvPr/>
        </p:nvCxnSpPr>
        <p:spPr>
          <a:xfrm rot="5400000" flipH="1" flipV="1">
            <a:off x="14929100" y="765028"/>
            <a:ext cx="144483" cy="6142935"/>
          </a:xfrm>
          <a:prstGeom prst="bentConnector3">
            <a:avLst>
              <a:gd name="adj1" fmla="val 577638"/>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79B68237-8319-6140-108F-B974A9DB2D5B}"/>
              </a:ext>
            </a:extLst>
          </p:cNvPr>
          <p:cNvGrpSpPr/>
          <p:nvPr/>
        </p:nvGrpSpPr>
        <p:grpSpPr>
          <a:xfrm>
            <a:off x="18072809" y="93221"/>
            <a:ext cx="1970857" cy="1889967"/>
            <a:chOff x="18258746" y="-955822"/>
            <a:chExt cx="1787107" cy="1619566"/>
          </a:xfrm>
        </p:grpSpPr>
        <p:pic>
          <p:nvPicPr>
            <p:cNvPr id="39" name="Picture 38" descr="A picture containing text&#10;&#10;Description automatically generated">
              <a:extLst>
                <a:ext uri="{FF2B5EF4-FFF2-40B4-BE49-F238E27FC236}">
                  <a16:creationId xmlns:a16="http://schemas.microsoft.com/office/drawing/2014/main" id="{3CD7EABF-1F01-2021-6030-627836A0F7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58746" y="-955822"/>
              <a:ext cx="1787107" cy="1619566"/>
            </a:xfrm>
            <a:prstGeom prst="rect">
              <a:avLst/>
            </a:prstGeom>
          </p:spPr>
        </p:pic>
        <p:sp>
          <p:nvSpPr>
            <p:cNvPr id="40" name="TextBox 39">
              <a:extLst>
                <a:ext uri="{FF2B5EF4-FFF2-40B4-BE49-F238E27FC236}">
                  <a16:creationId xmlns:a16="http://schemas.microsoft.com/office/drawing/2014/main" id="{DD0EADAF-5AE7-2CFA-D02C-D4D1F7931D0A}"/>
                </a:ext>
              </a:extLst>
            </p:cNvPr>
            <p:cNvSpPr txBox="1"/>
            <p:nvPr/>
          </p:nvSpPr>
          <p:spPr>
            <a:xfrm rot="20664727">
              <a:off x="18877289" y="-552949"/>
              <a:ext cx="770120" cy="712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Montserrat" pitchFamily="2" charset="0"/>
                </a:rPr>
                <a:t>Referral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Montserrat" pitchFamily="2" charset="0"/>
                </a:rPr>
                <a:t>Form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Montserrat" pitchFamily="2" charset="0"/>
                </a:rPr>
                <a:t>In Draft</a:t>
              </a:r>
            </a:p>
          </p:txBody>
        </p:sp>
      </p:grpSp>
      <p:sp>
        <p:nvSpPr>
          <p:cNvPr id="51" name="TextBox 50">
            <a:extLst>
              <a:ext uri="{FF2B5EF4-FFF2-40B4-BE49-F238E27FC236}">
                <a16:creationId xmlns:a16="http://schemas.microsoft.com/office/drawing/2014/main" id="{E5B99308-42F7-C359-FF05-C5BC001F4DCE}"/>
              </a:ext>
            </a:extLst>
          </p:cNvPr>
          <p:cNvSpPr txBox="1"/>
          <p:nvPr/>
        </p:nvSpPr>
        <p:spPr>
          <a:xfrm>
            <a:off x="13825053" y="2927518"/>
            <a:ext cx="2647666" cy="523220"/>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Montserrat" pitchFamily="2" charset="0"/>
              </a:rPr>
              <a:t>Public Guardian or other LAC DMH</a:t>
            </a:r>
            <a:r>
              <a:rPr kumimoji="0" lang="en-US" sz="1400" i="0" u="none" strike="noStrike" kern="1200" cap="none" spc="0" normalizeH="0" baseline="30000" noProof="0" dirty="0">
                <a:ln>
                  <a:noFill/>
                </a:ln>
                <a:solidFill>
                  <a:schemeClr val="accent1"/>
                </a:solidFill>
                <a:effectLst/>
                <a:uLnTx/>
                <a:uFillTx/>
                <a:latin typeface="Montserrat" pitchFamily="2" charset="0"/>
              </a:rPr>
              <a:t>1</a:t>
            </a:r>
            <a:r>
              <a:rPr kumimoji="0" lang="en-US" sz="1400" i="0" u="none" strike="noStrike" kern="1200" cap="none" spc="0" normalizeH="0" baseline="0" noProof="0" dirty="0">
                <a:ln>
                  <a:noFill/>
                </a:ln>
                <a:solidFill>
                  <a:schemeClr val="accent1"/>
                </a:solidFill>
                <a:effectLst/>
                <a:uLnTx/>
                <a:uFillTx/>
                <a:latin typeface="Montserrat" pitchFamily="2" charset="0"/>
              </a:rPr>
              <a:t>?</a:t>
            </a:r>
          </a:p>
        </p:txBody>
      </p:sp>
      <p:pic>
        <p:nvPicPr>
          <p:cNvPr id="122" name="Picture 121">
            <a:extLst>
              <a:ext uri="{FF2B5EF4-FFF2-40B4-BE49-F238E27FC236}">
                <a16:creationId xmlns:a16="http://schemas.microsoft.com/office/drawing/2014/main" id="{58A10292-14ED-5090-B376-89E527E981D7}"/>
              </a:ext>
            </a:extLst>
          </p:cNvPr>
          <p:cNvPicPr>
            <a:picLocks noChangeAspect="1"/>
          </p:cNvPicPr>
          <p:nvPr/>
        </p:nvPicPr>
        <p:blipFill>
          <a:blip r:embed="rId10"/>
          <a:stretch>
            <a:fillRect/>
          </a:stretch>
        </p:blipFill>
        <p:spPr>
          <a:xfrm>
            <a:off x="477541" y="3809880"/>
            <a:ext cx="16162020" cy="5707380"/>
          </a:xfrm>
          <a:prstGeom prst="rect">
            <a:avLst/>
          </a:prstGeom>
        </p:spPr>
      </p:pic>
      <p:cxnSp>
        <p:nvCxnSpPr>
          <p:cNvPr id="21" name="Connector: Elbow 20">
            <a:extLst>
              <a:ext uri="{FF2B5EF4-FFF2-40B4-BE49-F238E27FC236}">
                <a16:creationId xmlns:a16="http://schemas.microsoft.com/office/drawing/2014/main" id="{1132E297-9C66-9C99-347A-13067DDC09CC}"/>
              </a:ext>
            </a:extLst>
          </p:cNvPr>
          <p:cNvCxnSpPr>
            <a:cxnSpLocks/>
          </p:cNvCxnSpPr>
          <p:nvPr/>
        </p:nvCxnSpPr>
        <p:spPr>
          <a:xfrm rot="16200000" flipH="1">
            <a:off x="9509558" y="-4776756"/>
            <a:ext cx="1262902" cy="16614448"/>
          </a:xfrm>
          <a:prstGeom prst="bentConnector4">
            <a:avLst>
              <a:gd name="adj1" fmla="val -86050"/>
              <a:gd name="adj2" fmla="val 99917"/>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9C488D52-168D-6B24-BBD3-AC4A5F667A87}"/>
              </a:ext>
            </a:extLst>
          </p:cNvPr>
          <p:cNvCxnSpPr>
            <a:cxnSpLocks/>
          </p:cNvCxnSpPr>
          <p:nvPr/>
        </p:nvCxnSpPr>
        <p:spPr>
          <a:xfrm rot="5400000" flipH="1" flipV="1">
            <a:off x="6061055" y="3012147"/>
            <a:ext cx="1648472" cy="1"/>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F66A9E4D-EB3E-E2D0-5693-CC70832CFCA9}"/>
              </a:ext>
            </a:extLst>
          </p:cNvPr>
          <p:cNvCxnSpPr>
            <a:cxnSpLocks/>
          </p:cNvCxnSpPr>
          <p:nvPr/>
        </p:nvCxnSpPr>
        <p:spPr>
          <a:xfrm rot="5400000" flipH="1" flipV="1">
            <a:off x="1010468" y="3001601"/>
            <a:ext cx="1648472" cy="1"/>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C897214-AABA-F30E-D7F5-76EE460F9616}"/>
              </a:ext>
            </a:extLst>
          </p:cNvPr>
          <p:cNvSpPr txBox="1"/>
          <p:nvPr/>
        </p:nvSpPr>
        <p:spPr>
          <a:xfrm>
            <a:off x="645049" y="2893686"/>
            <a:ext cx="2506420" cy="738664"/>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Montserrat" pitchFamily="2" charset="0"/>
              </a:rPr>
              <a:t>24/7 Helpline, PMRT/ ACR, Intake no-shows, DMH Website/email </a:t>
            </a:r>
          </a:p>
        </p:txBody>
      </p:sp>
      <p:sp>
        <p:nvSpPr>
          <p:cNvPr id="50" name="TextBox 49">
            <a:extLst>
              <a:ext uri="{FF2B5EF4-FFF2-40B4-BE49-F238E27FC236}">
                <a16:creationId xmlns:a16="http://schemas.microsoft.com/office/drawing/2014/main" id="{6D6C77D2-5CB6-FD98-8865-883A1666FDA2}"/>
              </a:ext>
            </a:extLst>
          </p:cNvPr>
          <p:cNvSpPr txBox="1"/>
          <p:nvPr/>
        </p:nvSpPr>
        <p:spPr>
          <a:xfrm>
            <a:off x="4360458" y="2403365"/>
            <a:ext cx="5049670" cy="1169551"/>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Montserrat" pitchFamily="2" charset="0"/>
              </a:rPr>
              <a:t>DMH co-located first responder teams (Fire, Police, Sheriff, EMS/TT/988/ACR); Behavior Health Provider Legal Entities &amp; Tri-Cities; DHS &amp; LPS Hospitals; Homeless Services Providers via HOME Team per CEO-HI Protocol</a:t>
            </a:r>
          </a:p>
        </p:txBody>
      </p:sp>
      <p:cxnSp>
        <p:nvCxnSpPr>
          <p:cNvPr id="6" name="Connector: Elbow 5">
            <a:extLst>
              <a:ext uri="{FF2B5EF4-FFF2-40B4-BE49-F238E27FC236}">
                <a16:creationId xmlns:a16="http://schemas.microsoft.com/office/drawing/2014/main" id="{CF8D5ACA-6705-FBA7-C11F-D28AA50BBEA8}"/>
              </a:ext>
            </a:extLst>
          </p:cNvPr>
          <p:cNvCxnSpPr>
            <a:cxnSpLocks/>
          </p:cNvCxnSpPr>
          <p:nvPr/>
        </p:nvCxnSpPr>
        <p:spPr>
          <a:xfrm>
            <a:off x="16639561" y="7730324"/>
            <a:ext cx="769813" cy="457077"/>
          </a:xfrm>
          <a:prstGeom prst="bentConnector3">
            <a:avLst>
              <a:gd name="adj1" fmla="val 50000"/>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74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27385FC-9C3C-4C77-D75D-DF9FBCC0702B}"/>
              </a:ext>
            </a:extLst>
          </p:cNvPr>
          <p:cNvGraphicFramePr>
            <a:graphicFrameLocks noChangeAspect="1"/>
          </p:cNvGraphicFramePr>
          <p:nvPr>
            <p:custDataLst>
              <p:tags r:id="rId1"/>
            </p:custDataLst>
            <p:extLst>
              <p:ext uri="{D42A27DB-BD31-4B8C-83A1-F6EECF244321}">
                <p14:modId xmlns:p14="http://schemas.microsoft.com/office/powerpoint/2010/main" val="351403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0" imgH="396" progId="TCLayout.ActiveDocument.1">
                  <p:embed/>
                </p:oleObj>
              </mc:Choice>
              <mc:Fallback>
                <p:oleObj name="think-cell Slide" r:id="rId4" imgW="400" imgH="396" progId="TCLayout.ActiveDocument.1">
                  <p:embed/>
                  <p:pic>
                    <p:nvPicPr>
                      <p:cNvPr id="4" name="think-cell data - do not delete" hidden="1">
                        <a:extLst>
                          <a:ext uri="{FF2B5EF4-FFF2-40B4-BE49-F238E27FC236}">
                            <a16:creationId xmlns:a16="http://schemas.microsoft.com/office/drawing/2014/main" id="{727385FC-9C3C-4C77-D75D-DF9FBCC070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D71450A-7D8A-D1A5-4E86-8F7EE0147519}"/>
              </a:ext>
            </a:extLst>
          </p:cNvPr>
          <p:cNvSpPr>
            <a:spLocks noGrp="1"/>
          </p:cNvSpPr>
          <p:nvPr>
            <p:ph type="title"/>
          </p:nvPr>
        </p:nvSpPr>
        <p:spPr/>
        <p:txBody>
          <a:bodyPr vert="horz"/>
          <a:lstStyle/>
          <a:p>
            <a:r>
              <a:rPr lang="en-US" dirty="0"/>
              <a:t>Filing a </a:t>
            </a:r>
            <a:r>
              <a:rPr lang="en-US" dirty="0">
                <a:solidFill>
                  <a:srgbClr val="C00000"/>
                </a:solidFill>
                <a:latin typeface="Montserrat ExtraBold" pitchFamily="2" charset="0"/>
              </a:rPr>
              <a:t>Petition</a:t>
            </a:r>
          </a:p>
        </p:txBody>
      </p:sp>
      <p:sp>
        <p:nvSpPr>
          <p:cNvPr id="14" name="Slide Number Placeholder 16">
            <a:extLst>
              <a:ext uri="{FF2B5EF4-FFF2-40B4-BE49-F238E27FC236}">
                <a16:creationId xmlns:a16="http://schemas.microsoft.com/office/drawing/2014/main" id="{C6565E36-BD6D-D5E2-68B3-C3BFC93E8BC0}"/>
              </a:ext>
            </a:extLst>
          </p:cNvPr>
          <p:cNvSpPr>
            <a:spLocks noGrp="1"/>
          </p:cNvSpPr>
          <p:nvPr>
            <p:ph type="sldNum" sz="quarter" idx="4"/>
          </p:nvPr>
        </p:nvSpPr>
        <p:spPr>
          <a:xfrm>
            <a:off x="15233650" y="10810959"/>
            <a:ext cx="4724400" cy="330116"/>
          </a:xfrm>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7</a:t>
            </a:fld>
            <a:endParaRPr lang="en-US" spc="-75">
              <a:solidFill>
                <a:srgbClr val="101130"/>
              </a:solidFill>
            </a:endParaRPr>
          </a:p>
        </p:txBody>
      </p:sp>
      <p:sp>
        <p:nvSpPr>
          <p:cNvPr id="5" name="TextBox 4">
            <a:extLst>
              <a:ext uri="{FF2B5EF4-FFF2-40B4-BE49-F238E27FC236}">
                <a16:creationId xmlns:a16="http://schemas.microsoft.com/office/drawing/2014/main" id="{6AB1D62C-959A-F8FE-AC1A-041C6892014C}"/>
              </a:ext>
            </a:extLst>
          </p:cNvPr>
          <p:cNvSpPr txBox="1"/>
          <p:nvPr/>
        </p:nvSpPr>
        <p:spPr>
          <a:xfrm>
            <a:off x="7308850" y="2224644"/>
            <a:ext cx="11525752" cy="4830618"/>
          </a:xfrm>
          <a:prstGeom prst="rect">
            <a:avLst/>
          </a:prstGeom>
          <a:noFill/>
        </p:spPr>
        <p:txBody>
          <a:bodyPr wrap="square">
            <a:spAutoFit/>
          </a:bodyPr>
          <a:lstStyle/>
          <a:p>
            <a:pPr marL="457200" marR="0" indent="-457200" algn="l">
              <a:lnSpc>
                <a:spcPct val="107000"/>
              </a:lnSpc>
              <a:spcBef>
                <a:spcPts val="1200"/>
              </a:spcBef>
              <a:spcAft>
                <a:spcPts val="0"/>
              </a:spcAft>
              <a:buFont typeface="Arial" panose="020B0604020202020204" pitchFamily="34" charset="0"/>
              <a:buChar char="•"/>
              <a:tabLst>
                <a:tab pos="1038225" algn="l"/>
              </a:tabLst>
            </a:pPr>
            <a:r>
              <a:rPr lang="en-US" sz="2800" dirty="0">
                <a:effectLst/>
                <a:latin typeface="+mj-lt"/>
                <a:ea typeface="Calibri" panose="020F0502020204030204" pitchFamily="34" charset="0"/>
                <a:cs typeface="Times New Roman" panose="02020603050405020304" pitchFamily="18" charset="0"/>
              </a:rPr>
              <a:t>Complete petition (</a:t>
            </a:r>
            <a:r>
              <a:rPr lang="en-US" sz="2800" b="1" dirty="0">
                <a:effectLst/>
                <a:latin typeface="+mj-lt"/>
                <a:ea typeface="Calibri" panose="020F0502020204030204" pitchFamily="34" charset="0"/>
                <a:cs typeface="Times New Roman" panose="02020603050405020304" pitchFamily="18" charset="0"/>
                <a:hlinkClick r:id="rId6"/>
              </a:rPr>
              <a:t>CARE-100</a:t>
            </a:r>
            <a:r>
              <a:rPr lang="en-US" sz="2800" dirty="0">
                <a:effectLst/>
                <a:latin typeface="+mj-lt"/>
                <a:ea typeface="Calibri" panose="020F0502020204030204" pitchFamily="34" charset="0"/>
                <a:cs typeface="Times New Roman" panose="02020603050405020304" pitchFamily="18" charset="0"/>
              </a:rPr>
              <a:t>) – </a:t>
            </a:r>
            <a:r>
              <a:rPr lang="en-US" sz="2800" i="1" dirty="0">
                <a:effectLst/>
                <a:latin typeface="+mj-lt"/>
                <a:ea typeface="Calibri" panose="020F0502020204030204" pitchFamily="34" charset="0"/>
                <a:cs typeface="Times New Roman" panose="02020603050405020304" pitchFamily="18" charset="0"/>
              </a:rPr>
              <a:t>remember to fill out all requested information</a:t>
            </a:r>
          </a:p>
          <a:p>
            <a:pPr marL="457200" marR="0" indent="-457200" algn="l">
              <a:lnSpc>
                <a:spcPct val="107000"/>
              </a:lnSpc>
              <a:spcBef>
                <a:spcPts val="1200"/>
              </a:spcBef>
              <a:spcAft>
                <a:spcPts val="0"/>
              </a:spcAft>
              <a:buFont typeface="Arial" panose="020B0604020202020204" pitchFamily="34" charset="0"/>
              <a:buChar char="•"/>
              <a:tabLst>
                <a:tab pos="1038225" algn="l"/>
              </a:tabLst>
            </a:pPr>
            <a:r>
              <a:rPr lang="en-US" sz="2800" u="sng" dirty="0">
                <a:latin typeface="+mj-lt"/>
                <a:ea typeface="Calibri" panose="020F0502020204030204" pitchFamily="34" charset="0"/>
                <a:cs typeface="Times New Roman" panose="02020603050405020304" pitchFamily="18" charset="0"/>
              </a:rPr>
              <a:t>Additionally</a:t>
            </a:r>
            <a:r>
              <a:rPr lang="en-US" sz="2800" dirty="0">
                <a:latin typeface="+mj-lt"/>
                <a:ea typeface="Calibri" panose="020F0502020204030204" pitchFamily="34" charset="0"/>
                <a:cs typeface="Times New Roman" panose="02020603050405020304" pitchFamily="18" charset="0"/>
              </a:rPr>
              <a:t>, provide the required documentation:</a:t>
            </a:r>
          </a:p>
          <a:p>
            <a:pPr marL="914400" lvl="1" indent="-457200">
              <a:lnSpc>
                <a:spcPct val="107000"/>
              </a:lnSpc>
              <a:spcBef>
                <a:spcPts val="1200"/>
              </a:spcBef>
              <a:buFont typeface="Arial" panose="020B0604020202020204" pitchFamily="34" charset="0"/>
              <a:buChar char="•"/>
              <a:tabLst>
                <a:tab pos="1038225" algn="l"/>
              </a:tabLst>
            </a:pPr>
            <a:r>
              <a:rPr lang="en-US" sz="2800" dirty="0">
                <a:latin typeface="+mj-lt"/>
                <a:ea typeface="Calibri" panose="020F0502020204030204" pitchFamily="34" charset="0"/>
                <a:cs typeface="Times New Roman" panose="02020603050405020304" pitchFamily="18" charset="0"/>
              </a:rPr>
              <a:t>Completed </a:t>
            </a:r>
            <a:r>
              <a:rPr lang="en-US" sz="2800" b="1" i="1" dirty="0">
                <a:latin typeface="+mj-lt"/>
                <a:ea typeface="Calibri" panose="020F0502020204030204" pitchFamily="34" charset="0"/>
                <a:cs typeface="Times New Roman" panose="02020603050405020304" pitchFamily="18" charset="0"/>
              </a:rPr>
              <a:t>Mental Health Declaration</a:t>
            </a:r>
            <a:r>
              <a:rPr lang="en-US" sz="2800" i="1" dirty="0">
                <a:latin typeface="+mj-lt"/>
                <a:ea typeface="Calibri" panose="020F0502020204030204" pitchFamily="34" charset="0"/>
                <a:cs typeface="Times New Roman" panose="02020603050405020304" pitchFamily="18" charset="0"/>
              </a:rPr>
              <a:t> </a:t>
            </a:r>
            <a:r>
              <a:rPr lang="en-US" sz="2800" dirty="0">
                <a:latin typeface="+mj-lt"/>
                <a:ea typeface="Calibri" panose="020F0502020204030204" pitchFamily="34" charset="0"/>
                <a:cs typeface="Times New Roman" panose="02020603050405020304" pitchFamily="18" charset="0"/>
              </a:rPr>
              <a:t>(CARE-101) from licensed behavioral health provider</a:t>
            </a:r>
          </a:p>
          <a:p>
            <a:pPr lvl="1">
              <a:lnSpc>
                <a:spcPct val="107000"/>
              </a:lnSpc>
              <a:spcBef>
                <a:spcPts val="800"/>
              </a:spcBef>
              <a:tabLst>
                <a:tab pos="1038225" algn="l"/>
              </a:tabLst>
            </a:pPr>
            <a:r>
              <a:rPr lang="en-US" sz="2800" kern="1200" dirty="0">
                <a:solidFill>
                  <a:schemeClr val="dk1"/>
                </a:solidFill>
                <a:effectLst/>
                <a:latin typeface="+mj-lt"/>
                <a:ea typeface="+mn-ea"/>
                <a:cs typeface="+mn-cs"/>
              </a:rPr>
              <a:t>	- OR - </a:t>
            </a:r>
          </a:p>
          <a:p>
            <a:pPr marL="914400" lvl="1" indent="-457200">
              <a:lnSpc>
                <a:spcPct val="107000"/>
              </a:lnSpc>
              <a:spcBef>
                <a:spcPts val="1200"/>
              </a:spcBef>
              <a:buFont typeface="Arial" panose="020B0604020202020204" pitchFamily="34" charset="0"/>
              <a:buChar char="•"/>
              <a:tabLst>
                <a:tab pos="1038225" algn="l"/>
              </a:tabLst>
            </a:pPr>
            <a:r>
              <a:rPr lang="en-US" sz="2800" kern="1200" dirty="0">
                <a:solidFill>
                  <a:schemeClr val="dk1"/>
                </a:solidFill>
                <a:effectLst/>
                <a:latin typeface="+mj-lt"/>
                <a:ea typeface="+mn-ea"/>
                <a:cs typeface="+mn-cs"/>
              </a:rPr>
              <a:t>Evidence the respondent was detained for a minimum of two periods of intensive treatment </a:t>
            </a:r>
            <a:r>
              <a:rPr lang="en-US" sz="2800" b="1" kern="1200" dirty="0">
                <a:solidFill>
                  <a:schemeClr val="dk1"/>
                </a:solidFill>
                <a:effectLst/>
                <a:latin typeface="+mj-lt"/>
                <a:ea typeface="+mn-ea"/>
                <a:cs typeface="+mn-cs"/>
              </a:rPr>
              <a:t>(</a:t>
            </a:r>
            <a:r>
              <a:rPr lang="en-US" sz="2800" b="1" dirty="0">
                <a:solidFill>
                  <a:schemeClr val="dk1"/>
                </a:solidFill>
                <a:latin typeface="+mj-lt"/>
              </a:rPr>
              <a:t>aka </a:t>
            </a:r>
            <a:r>
              <a:rPr lang="en-US" sz="2800" b="1" kern="1200" dirty="0">
                <a:solidFill>
                  <a:schemeClr val="dk1"/>
                </a:solidFill>
                <a:effectLst/>
                <a:latin typeface="+mj-lt"/>
                <a:ea typeface="+mn-ea"/>
                <a:cs typeface="+mn-cs"/>
              </a:rPr>
              <a:t>WIC 5250 holds)</a:t>
            </a:r>
            <a:r>
              <a:rPr lang="en-US" sz="2800" kern="1200" dirty="0">
                <a:solidFill>
                  <a:schemeClr val="dk1"/>
                </a:solidFill>
                <a:effectLst/>
                <a:latin typeface="+mj-lt"/>
                <a:ea typeface="+mn-ea"/>
                <a:cs typeface="+mn-cs"/>
              </a:rPr>
              <a:t>,</a:t>
            </a:r>
            <a:r>
              <a:rPr lang="en-US" sz="2800" b="1" kern="1200" dirty="0">
                <a:solidFill>
                  <a:schemeClr val="dk1"/>
                </a:solidFill>
                <a:effectLst/>
                <a:latin typeface="+mj-lt"/>
                <a:ea typeface="+mn-ea"/>
                <a:cs typeface="+mn-cs"/>
              </a:rPr>
              <a:t> </a:t>
            </a:r>
            <a:r>
              <a:rPr lang="en-US" sz="2800" kern="1200" dirty="0">
                <a:solidFill>
                  <a:schemeClr val="dk1"/>
                </a:solidFill>
                <a:effectLst/>
                <a:latin typeface="+mj-lt"/>
                <a:ea typeface="+mn-ea"/>
                <a:cs typeface="+mn-cs"/>
              </a:rPr>
              <a:t>the most recent one within the previous 60 days</a:t>
            </a:r>
          </a:p>
        </p:txBody>
      </p:sp>
      <p:pic>
        <p:nvPicPr>
          <p:cNvPr id="8" name="Picture 7">
            <a:extLst>
              <a:ext uri="{FF2B5EF4-FFF2-40B4-BE49-F238E27FC236}">
                <a16:creationId xmlns:a16="http://schemas.microsoft.com/office/drawing/2014/main" id="{1BB317AF-BAED-2FB1-5663-11C9AC8BD0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69294" y="1367957"/>
            <a:ext cx="5375519" cy="58569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20400000" lon="0" rev="0"/>
            </a:camera>
            <a:lightRig rig="twoPt" dir="t">
              <a:rot lat="0" lon="0" rev="7200000"/>
            </a:lightRig>
          </a:scene3d>
          <a:sp3d prstMaterial="matte">
            <a:bevelT w="22860" h="12700"/>
            <a:contourClr>
              <a:srgbClr val="FFFFFF"/>
            </a:contourClr>
          </a:sp3d>
        </p:spPr>
      </p:pic>
      <p:sp>
        <p:nvSpPr>
          <p:cNvPr id="12" name="TextBox 11">
            <a:extLst>
              <a:ext uri="{FF2B5EF4-FFF2-40B4-BE49-F238E27FC236}">
                <a16:creationId xmlns:a16="http://schemas.microsoft.com/office/drawing/2014/main" id="{529B4D16-4EF7-0DF6-B06D-400DA2CCEEBC}"/>
              </a:ext>
            </a:extLst>
          </p:cNvPr>
          <p:cNvSpPr txBox="1"/>
          <p:nvPr/>
        </p:nvSpPr>
        <p:spPr>
          <a:xfrm>
            <a:off x="800100" y="7812732"/>
            <a:ext cx="18516599" cy="1946841"/>
          </a:xfrm>
          <a:prstGeom prst="roundRect">
            <a:avLst/>
          </a:prstGeom>
          <a:solidFill>
            <a:srgbClr val="ADA36F"/>
          </a:solidFill>
          <a:ln w="38100">
            <a:noFill/>
          </a:ln>
        </p:spPr>
        <p:txBody>
          <a:bodyPr wrap="square" anchor="ctr">
            <a:noAutofit/>
          </a:bodyPr>
          <a:lstStyle/>
          <a:p>
            <a:pPr marL="569913" marR="0" indent="-457200" algn="l">
              <a:lnSpc>
                <a:spcPct val="107000"/>
              </a:lnSpc>
              <a:spcBef>
                <a:spcPts val="1200"/>
              </a:spcBef>
              <a:spcAft>
                <a:spcPts val="0"/>
              </a:spcAft>
              <a:buFont typeface="Arial" panose="020B0604020202020204" pitchFamily="34" charset="0"/>
              <a:buChar char="•"/>
              <a:tabLst>
                <a:tab pos="1038225" algn="l"/>
              </a:tabLst>
            </a:pPr>
            <a:r>
              <a:rPr lang="en-US" sz="2400" dirty="0">
                <a:solidFill>
                  <a:schemeClr val="bg1"/>
                </a:solidFill>
                <a:effectLst/>
                <a:latin typeface="+mj-lt"/>
                <a:ea typeface="Calibri" panose="020F0502020204030204" pitchFamily="34" charset="0"/>
                <a:cs typeface="Times New Roman" panose="02020603050405020304" pitchFamily="18" charset="0"/>
              </a:rPr>
              <a:t>Petitions can be </a:t>
            </a:r>
            <a:r>
              <a:rPr lang="en-US" sz="2400" b="1" dirty="0">
                <a:solidFill>
                  <a:schemeClr val="bg1"/>
                </a:solidFill>
                <a:effectLst/>
                <a:latin typeface="+mj-lt"/>
                <a:ea typeface="Calibri" panose="020F0502020204030204" pitchFamily="34" charset="0"/>
                <a:cs typeface="Times New Roman" panose="02020603050405020304" pitchFamily="18" charset="0"/>
              </a:rPr>
              <a:t>filed in</a:t>
            </a:r>
            <a:r>
              <a:rPr lang="en-US" sz="2400" b="1" dirty="0">
                <a:solidFill>
                  <a:schemeClr val="bg1"/>
                </a:solidFill>
                <a:latin typeface="+mj-lt"/>
                <a:ea typeface="Calibri" panose="020F0502020204030204" pitchFamily="34" charset="0"/>
                <a:cs typeface="Times New Roman" panose="02020603050405020304" pitchFamily="18" charset="0"/>
              </a:rPr>
              <a:t>-person at Norwalk and Hollywood Courthouses </a:t>
            </a:r>
            <a:r>
              <a:rPr lang="en-US" sz="2400" dirty="0">
                <a:solidFill>
                  <a:schemeClr val="bg1"/>
                </a:solidFill>
                <a:latin typeface="+mj-lt"/>
                <a:ea typeface="Calibri" panose="020F0502020204030204" pitchFamily="34" charset="0"/>
                <a:cs typeface="Times New Roman" panose="02020603050405020304" pitchFamily="18" charset="0"/>
              </a:rPr>
              <a:t>and Family Law Clerk’s Office where Self-Help Centers are located.  </a:t>
            </a:r>
          </a:p>
          <a:p>
            <a:pPr marL="569913" marR="0" indent="-457200" algn="l">
              <a:lnSpc>
                <a:spcPct val="107000"/>
              </a:lnSpc>
              <a:spcBef>
                <a:spcPts val="1200"/>
              </a:spcBef>
              <a:spcAft>
                <a:spcPts val="0"/>
              </a:spcAft>
              <a:buFont typeface="Arial" panose="020B0604020202020204" pitchFamily="34" charset="0"/>
              <a:buChar char="•"/>
              <a:tabLst>
                <a:tab pos="1038225" algn="l"/>
              </a:tabLst>
            </a:pPr>
            <a:r>
              <a:rPr lang="en-US" sz="2400" dirty="0">
                <a:solidFill>
                  <a:schemeClr val="bg1"/>
                </a:solidFill>
                <a:effectLst/>
                <a:latin typeface="+mj-lt"/>
                <a:ea typeface="Calibri" panose="020F0502020204030204" pitchFamily="34" charset="0"/>
                <a:cs typeface="Times New Roman" panose="02020603050405020304" pitchFamily="18" charset="0"/>
              </a:rPr>
              <a:t>Help for Self Represented Litigants is available at </a:t>
            </a:r>
            <a:r>
              <a:rPr lang="en-US" sz="2400" b="1" dirty="0">
                <a:solidFill>
                  <a:schemeClr val="bg1"/>
                </a:solidFill>
                <a:effectLst/>
                <a:latin typeface="+mj-lt"/>
                <a:ea typeface="Calibri" panose="020F0502020204030204" pitchFamily="34" charset="0"/>
                <a:cs typeface="Times New Roman" panose="02020603050405020304" pitchFamily="18" charset="0"/>
              </a:rPr>
              <a:t>Self-Help Centers </a:t>
            </a:r>
            <a:r>
              <a:rPr lang="en-US" sz="2400" dirty="0">
                <a:solidFill>
                  <a:schemeClr val="bg1"/>
                </a:solidFill>
                <a:effectLst/>
                <a:latin typeface="+mj-lt"/>
                <a:ea typeface="Calibri" panose="020F0502020204030204" pitchFamily="34" charset="0"/>
                <a:cs typeface="Times New Roman" panose="02020603050405020304" pitchFamily="18" charset="0"/>
              </a:rPr>
              <a:t>by phone (213) 830-0845, or in person.  </a:t>
            </a:r>
          </a:p>
        </p:txBody>
      </p:sp>
      <p:grpSp>
        <p:nvGrpSpPr>
          <p:cNvPr id="11" name="Group 10">
            <a:extLst>
              <a:ext uri="{FF2B5EF4-FFF2-40B4-BE49-F238E27FC236}">
                <a16:creationId xmlns:a16="http://schemas.microsoft.com/office/drawing/2014/main" id="{F3B26AB9-8894-43E2-ED37-842EADAD8408}"/>
              </a:ext>
            </a:extLst>
          </p:cNvPr>
          <p:cNvGrpSpPr/>
          <p:nvPr/>
        </p:nvGrpSpPr>
        <p:grpSpPr>
          <a:xfrm>
            <a:off x="16603715" y="8989123"/>
            <a:ext cx="2893611" cy="1946841"/>
            <a:chOff x="14168840" y="9024181"/>
            <a:chExt cx="2552700" cy="1790700"/>
          </a:xfrm>
        </p:grpSpPr>
        <p:sp>
          <p:nvSpPr>
            <p:cNvPr id="7" name="Rectangle: Rounded Corners 6">
              <a:extLst>
                <a:ext uri="{FF2B5EF4-FFF2-40B4-BE49-F238E27FC236}">
                  <a16:creationId xmlns:a16="http://schemas.microsoft.com/office/drawing/2014/main" id="{EB6E1A9E-0A1A-88E0-7960-AE1261443C12}"/>
                </a:ext>
              </a:extLst>
            </p:cNvPr>
            <p:cNvSpPr/>
            <p:nvPr/>
          </p:nvSpPr>
          <p:spPr>
            <a:xfrm>
              <a:off x="14624050" y="9612355"/>
              <a:ext cx="1503482" cy="538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ips Tricks Images - Free Download on Freepik">
              <a:extLst>
                <a:ext uri="{FF2B5EF4-FFF2-40B4-BE49-F238E27FC236}">
                  <a16:creationId xmlns:a16="http://schemas.microsoft.com/office/drawing/2014/main" id="{6B8E6BAB-2592-EB68-C87C-6D6099CED8D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68840" y="9024181"/>
              <a:ext cx="2552700" cy="1790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983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FE8AB9-9204-7F5D-6DA7-2DE2EF299DDC}"/>
              </a:ext>
            </a:extLst>
          </p:cNvPr>
          <p:cNvSpPr>
            <a:spLocks noGrp="1"/>
          </p:cNvSpPr>
          <p:nvPr>
            <p:ph type="title"/>
          </p:nvPr>
        </p:nvSpPr>
        <p:spPr>
          <a:xfrm>
            <a:off x="1606162" y="811033"/>
            <a:ext cx="17521757" cy="899850"/>
          </a:xfrm>
        </p:spPr>
        <p:txBody>
          <a:bodyPr vert="horz"/>
          <a:lstStyle/>
          <a:p>
            <a:pPr marL="11112" marR="339734">
              <a:spcBef>
                <a:spcPts val="4600"/>
              </a:spcBef>
              <a:buClr>
                <a:srgbClr val="002060"/>
              </a:buClr>
              <a:tabLst>
                <a:tab pos="354974" algn="l"/>
                <a:tab pos="355609" algn="l"/>
              </a:tabLst>
            </a:pPr>
            <a:r>
              <a:rPr lang="en-US" sz="6000" b="1" dirty="0" err="1">
                <a:solidFill>
                  <a:srgbClr val="C73B3F"/>
                </a:solidFill>
                <a:latin typeface="Montserrat ExtraBold" pitchFamily="2" charset="0"/>
                <a:cs typeface="Montserrat"/>
              </a:rPr>
              <a:t>Efiling</a:t>
            </a:r>
            <a:r>
              <a:rPr lang="en-US" sz="6000" b="1" dirty="0">
                <a:solidFill>
                  <a:srgbClr val="C73B3F"/>
                </a:solidFill>
                <a:latin typeface="Montserrat ExtraBold" pitchFamily="2" charset="0"/>
                <a:cs typeface="Montserrat"/>
              </a:rPr>
              <a:t> of Court Documents </a:t>
            </a:r>
            <a:endParaRPr lang="en-US" sz="6000" b="1" dirty="0">
              <a:solidFill>
                <a:srgbClr val="133960"/>
              </a:solidFill>
              <a:latin typeface="Montserrat"/>
              <a:cs typeface="Montserrat"/>
            </a:endParaRPr>
          </a:p>
        </p:txBody>
      </p:sp>
      <p:sp>
        <p:nvSpPr>
          <p:cNvPr id="5" name="Content Placeholder 4">
            <a:extLst>
              <a:ext uri="{FF2B5EF4-FFF2-40B4-BE49-F238E27FC236}">
                <a16:creationId xmlns:a16="http://schemas.microsoft.com/office/drawing/2014/main" id="{750E011B-4FDB-A61D-A796-45FF58F51E3F}"/>
              </a:ext>
            </a:extLst>
          </p:cNvPr>
          <p:cNvSpPr>
            <a:spLocks noGrp="1"/>
          </p:cNvSpPr>
          <p:nvPr>
            <p:ph idx="1"/>
          </p:nvPr>
        </p:nvSpPr>
        <p:spPr>
          <a:xfrm>
            <a:off x="962107" y="2305877"/>
            <a:ext cx="16469550" cy="8322150"/>
          </a:xfrm>
        </p:spPr>
        <p:txBody>
          <a:bodyPr/>
          <a:lstStyle/>
          <a:p>
            <a:pPr marL="457200" indent="-457200">
              <a:buFont typeface="Arial" panose="020B0604020202020204" pitchFamily="34" charset="0"/>
              <a:buChar char="•"/>
            </a:pPr>
            <a:r>
              <a:rPr lang="en-US" sz="4000" dirty="0">
                <a:solidFill>
                  <a:schemeClr val="tx2"/>
                </a:solidFill>
                <a:latin typeface="+mj-lt"/>
              </a:rPr>
              <a:t>Petitions may be filed as of December 1, 2023</a:t>
            </a:r>
          </a:p>
          <a:p>
            <a:endParaRPr lang="en-US" sz="4000" dirty="0">
              <a:solidFill>
                <a:schemeClr val="tx2"/>
              </a:solidFill>
              <a:latin typeface="+mj-lt"/>
            </a:endParaRPr>
          </a:p>
          <a:p>
            <a:pPr marL="457200" indent="-457200">
              <a:buFont typeface="Arial" panose="020B0604020202020204" pitchFamily="34" charset="0"/>
              <a:buChar char="•"/>
            </a:pPr>
            <a:r>
              <a:rPr lang="en-US" sz="4000" dirty="0">
                <a:solidFill>
                  <a:schemeClr val="tx2"/>
                </a:solidFill>
                <a:latin typeface="+mj-lt"/>
              </a:rPr>
              <a:t>Attorneys must </a:t>
            </a:r>
            <a:r>
              <a:rPr lang="en-US" sz="4000" dirty="0" err="1">
                <a:solidFill>
                  <a:schemeClr val="tx2"/>
                </a:solidFill>
                <a:latin typeface="+mj-lt"/>
              </a:rPr>
              <a:t>efile</a:t>
            </a:r>
            <a:endParaRPr lang="en-US" sz="4000" dirty="0">
              <a:solidFill>
                <a:schemeClr val="tx2"/>
              </a:solidFill>
              <a:latin typeface="+mj-lt"/>
            </a:endParaRPr>
          </a:p>
          <a:p>
            <a:endParaRPr lang="en-US" dirty="0">
              <a:solidFill>
                <a:schemeClr val="tx2"/>
              </a:solidFill>
              <a:latin typeface="+mj-lt"/>
            </a:endParaRPr>
          </a:p>
          <a:p>
            <a:pPr marL="914400" lvl="1" indent="-457200">
              <a:buFont typeface="Arial" panose="020B0604020202020204" pitchFamily="34" charset="0"/>
              <a:buChar char="•"/>
            </a:pPr>
            <a:r>
              <a:rPr lang="en-US" sz="2400" dirty="0" err="1">
                <a:solidFill>
                  <a:schemeClr val="tx2"/>
                </a:solidFill>
                <a:latin typeface="+mj-lt"/>
              </a:rPr>
              <a:t>Efiled</a:t>
            </a:r>
            <a:r>
              <a:rPr lang="en-US" sz="2400" dirty="0">
                <a:solidFill>
                  <a:schemeClr val="tx2"/>
                </a:solidFill>
                <a:latin typeface="+mj-lt"/>
              </a:rPr>
              <a:t> Petitions will be directly processed by Mental Health Clerk’s Office in Norwalk</a:t>
            </a:r>
          </a:p>
          <a:p>
            <a:pPr lvl="1"/>
            <a:endParaRPr lang="en-US" sz="2400" dirty="0">
              <a:solidFill>
                <a:schemeClr val="tx2"/>
              </a:solidFill>
              <a:latin typeface="+mj-lt"/>
            </a:endParaRPr>
          </a:p>
          <a:p>
            <a:pPr marL="914400" lvl="1" indent="-457200">
              <a:buFont typeface="Arial" panose="020B0604020202020204" pitchFamily="34" charset="0"/>
              <a:buChar char="•"/>
            </a:pPr>
            <a:r>
              <a:rPr lang="en-US" sz="2400" dirty="0">
                <a:solidFill>
                  <a:schemeClr val="tx2"/>
                </a:solidFill>
                <a:latin typeface="+mj-lt"/>
              </a:rPr>
              <a:t>It is important for Attorneys to register with an EFSP before </a:t>
            </a:r>
            <a:r>
              <a:rPr lang="en-US" sz="2400" dirty="0" err="1">
                <a:solidFill>
                  <a:schemeClr val="tx2"/>
                </a:solidFill>
                <a:latin typeface="+mj-lt"/>
              </a:rPr>
              <a:t>efiling</a:t>
            </a:r>
            <a:r>
              <a:rPr lang="en-US" sz="2400" dirty="0">
                <a:solidFill>
                  <a:schemeClr val="tx2"/>
                </a:solidFill>
                <a:latin typeface="+mj-lt"/>
              </a:rPr>
              <a:t> their first court document.  This is required for mandated </a:t>
            </a:r>
            <a:r>
              <a:rPr lang="en-US" sz="2400" dirty="0" err="1">
                <a:solidFill>
                  <a:schemeClr val="tx2"/>
                </a:solidFill>
                <a:latin typeface="+mj-lt"/>
              </a:rPr>
              <a:t>efiling</a:t>
            </a:r>
            <a:r>
              <a:rPr lang="en-US" sz="2400" dirty="0">
                <a:solidFill>
                  <a:schemeClr val="tx2"/>
                </a:solidFill>
                <a:latin typeface="+mj-lt"/>
              </a:rPr>
              <a:t>.</a:t>
            </a:r>
          </a:p>
          <a:p>
            <a:pPr lvl="1"/>
            <a:endParaRPr lang="en-US" sz="2400" dirty="0">
              <a:solidFill>
                <a:schemeClr val="tx2"/>
              </a:solidFill>
              <a:latin typeface="+mj-lt"/>
            </a:endParaRPr>
          </a:p>
          <a:p>
            <a:pPr marL="914400" lvl="1" indent="-457200">
              <a:buFont typeface="Arial" panose="020B0604020202020204" pitchFamily="34" charset="0"/>
              <a:buChar char="•"/>
            </a:pPr>
            <a:r>
              <a:rPr lang="en-US" sz="2400" dirty="0">
                <a:solidFill>
                  <a:schemeClr val="tx2"/>
                </a:solidFill>
                <a:latin typeface="+mj-lt"/>
              </a:rPr>
              <a:t>General Order and subsequent Local Rule for </a:t>
            </a:r>
            <a:r>
              <a:rPr lang="en-US" sz="2400" dirty="0" err="1">
                <a:solidFill>
                  <a:schemeClr val="tx2"/>
                </a:solidFill>
                <a:latin typeface="+mj-lt"/>
              </a:rPr>
              <a:t>efiling</a:t>
            </a:r>
            <a:r>
              <a:rPr lang="en-US" sz="2400" dirty="0">
                <a:solidFill>
                  <a:schemeClr val="tx2"/>
                </a:solidFill>
                <a:latin typeface="+mj-lt"/>
              </a:rPr>
              <a:t> will be in place, effective December 1, 2023</a:t>
            </a:r>
          </a:p>
          <a:p>
            <a:pPr lvl="1"/>
            <a:endParaRPr lang="en-US" dirty="0">
              <a:solidFill>
                <a:schemeClr val="tx2"/>
              </a:solidFill>
              <a:latin typeface="+mj-lt"/>
            </a:endParaRPr>
          </a:p>
          <a:p>
            <a:pPr lvl="1"/>
            <a:endParaRPr lang="en-US" dirty="0">
              <a:solidFill>
                <a:schemeClr val="tx2"/>
              </a:solidFill>
              <a:latin typeface="+mj-lt"/>
            </a:endParaRPr>
          </a:p>
          <a:p>
            <a:pPr marL="457200" indent="-457200">
              <a:buFont typeface="Arial" panose="020B0604020202020204" pitchFamily="34" charset="0"/>
              <a:buChar char="•"/>
            </a:pPr>
            <a:r>
              <a:rPr lang="en-US" sz="4000" dirty="0">
                <a:solidFill>
                  <a:schemeClr val="tx2"/>
                </a:solidFill>
                <a:latin typeface="+mj-lt"/>
              </a:rPr>
              <a:t>Self Represented Litigants may </a:t>
            </a:r>
            <a:r>
              <a:rPr lang="en-US" sz="4000" dirty="0" err="1">
                <a:solidFill>
                  <a:schemeClr val="tx2"/>
                </a:solidFill>
                <a:latin typeface="+mj-lt"/>
              </a:rPr>
              <a:t>efile</a:t>
            </a:r>
            <a:r>
              <a:rPr lang="en-US" sz="4000" dirty="0">
                <a:solidFill>
                  <a:schemeClr val="tx2"/>
                </a:solidFill>
                <a:latin typeface="+mj-lt"/>
              </a:rPr>
              <a:t> or may file at the Family Law or Mental Health Clerk’s Office in person or by mail</a:t>
            </a:r>
          </a:p>
          <a:p>
            <a:endParaRPr lang="en-US" dirty="0">
              <a:solidFill>
                <a:schemeClr val="tx2"/>
              </a:solidFill>
              <a:latin typeface="+mj-lt"/>
            </a:endParaRPr>
          </a:p>
          <a:p>
            <a:pPr marL="914400" lvl="1" indent="-457200">
              <a:buFont typeface="Arial" panose="020B0604020202020204" pitchFamily="34" charset="0"/>
              <a:buChar char="•"/>
            </a:pPr>
            <a:r>
              <a:rPr lang="en-US" sz="2400" dirty="0">
                <a:solidFill>
                  <a:schemeClr val="tx2"/>
                </a:solidFill>
                <a:latin typeface="+mj-lt"/>
              </a:rPr>
              <a:t>Assistance for completion of the Petition will be available from Self Help Centers</a:t>
            </a:r>
            <a:r>
              <a:rPr lang="en-US" dirty="0">
                <a:solidFill>
                  <a:schemeClr val="tx2"/>
                </a:solidFill>
                <a:latin typeface="+mj-lt"/>
              </a:rPr>
              <a:t>.</a:t>
            </a:r>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37BE03B5-D538-7961-8446-5E6AD8657E2A}"/>
              </a:ext>
            </a:extLst>
          </p:cNvPr>
          <p:cNvSpPr>
            <a:spLocks noGrp="1"/>
          </p:cNvSpPr>
          <p:nvPr>
            <p:ph type="sldNum" sz="quarter" idx="10"/>
          </p:nvPr>
        </p:nvSpPr>
        <p:spPr/>
        <p:txBody>
          <a:bodyPr/>
          <a:lstStyle/>
          <a:p>
            <a:pPr marL="38100">
              <a:spcBef>
                <a:spcPts val="125"/>
              </a:spcBef>
            </a:pPr>
            <a:r>
              <a:rPr lang="en-US" sz="1600" b="1" spc="-100">
                <a:solidFill>
                  <a:srgbClr val="002060"/>
                </a:solidFill>
              </a:rPr>
              <a:t>LA County </a:t>
            </a:r>
            <a:r>
              <a:rPr lang="en-US" sz="1600" b="1" spc="-100">
                <a:solidFill>
                  <a:srgbClr val="C5393F"/>
                </a:solidFill>
                <a:latin typeface="Montserrat ExtraBold" pitchFamily="2" charset="0"/>
              </a:rPr>
              <a:t>CARE</a:t>
            </a:r>
            <a:r>
              <a:rPr lang="en-US" sz="1600" b="1" spc="-100"/>
              <a:t> </a:t>
            </a:r>
            <a:r>
              <a:rPr lang="en-US" sz="1600" b="1" spc="-100">
                <a:solidFill>
                  <a:srgbClr val="002060"/>
                </a:solidFill>
              </a:rPr>
              <a:t>Court </a:t>
            </a:r>
            <a:r>
              <a:rPr lang="en-US" sz="1600" b="1" spc="-100"/>
              <a:t> </a:t>
            </a:r>
            <a:r>
              <a:rPr lang="en-US" spc="-100"/>
              <a:t>|  </a:t>
            </a:r>
            <a:fld id="{81D60167-4931-47E6-BA6A-407CBD079E47}" type="slidenum">
              <a:rPr lang="en-US" spc="-105" smtClean="0">
                <a:solidFill>
                  <a:srgbClr val="101130"/>
                </a:solidFill>
              </a:rPr>
              <a:pPr marL="38100">
                <a:spcBef>
                  <a:spcPts val="125"/>
                </a:spcBef>
              </a:pPr>
              <a:t>8</a:t>
            </a:fld>
            <a:endParaRPr lang="en-US" spc="-75">
              <a:solidFill>
                <a:srgbClr val="101130"/>
              </a:solidFill>
            </a:endParaRPr>
          </a:p>
        </p:txBody>
      </p:sp>
    </p:spTree>
    <p:extLst>
      <p:ext uri="{BB962C8B-B14F-4D97-AF65-F5344CB8AC3E}">
        <p14:creationId xmlns:p14="http://schemas.microsoft.com/office/powerpoint/2010/main" val="46617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E8140B3-76D7-C583-DF04-FF24DDF51346}"/>
              </a:ext>
            </a:extLst>
          </p:cNvPr>
          <p:cNvGraphicFramePr>
            <a:graphicFrameLocks noChangeAspect="1"/>
          </p:cNvGraphicFramePr>
          <p:nvPr>
            <p:custDataLst>
              <p:tags r:id="rId1"/>
            </p:custDataLst>
            <p:extLst>
              <p:ext uri="{D42A27DB-BD31-4B8C-83A1-F6EECF244321}">
                <p14:modId xmlns:p14="http://schemas.microsoft.com/office/powerpoint/2010/main" val="3930602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think-cell data - do not delete" hidden="1">
                        <a:extLst>
                          <a:ext uri="{FF2B5EF4-FFF2-40B4-BE49-F238E27FC236}">
                            <a16:creationId xmlns:a16="http://schemas.microsoft.com/office/drawing/2014/main" id="{4E8140B3-76D7-C583-DF04-FF24DDF513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5311E4-B926-E752-CB4A-C2D3B2D64479}"/>
              </a:ext>
            </a:extLst>
          </p:cNvPr>
          <p:cNvPicPr>
            <a:picLocks noChangeAspect="1"/>
          </p:cNvPicPr>
          <p:nvPr/>
        </p:nvPicPr>
        <p:blipFill>
          <a:blip r:embed="rId5"/>
          <a:stretch>
            <a:fillRect/>
          </a:stretch>
        </p:blipFill>
        <p:spPr>
          <a:xfrm>
            <a:off x="640272" y="2775662"/>
            <a:ext cx="9422227" cy="575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077F9181-98E8-8EA3-A3F5-7109BDDA6D30}"/>
              </a:ext>
            </a:extLst>
          </p:cNvPr>
          <p:cNvSpPr txBox="1"/>
          <p:nvPr/>
        </p:nvSpPr>
        <p:spPr>
          <a:xfrm>
            <a:off x="10352576" y="4681687"/>
            <a:ext cx="9111252" cy="1246495"/>
          </a:xfrm>
          <a:prstGeom prst="rect">
            <a:avLst/>
          </a:prstGeom>
          <a:noFill/>
        </p:spPr>
        <p:txBody>
          <a:bodyPr wrap="square">
            <a:spAutoFit/>
          </a:bodyPr>
          <a:lstStyle/>
          <a:p>
            <a:pPr algn="ctr" defTabSz="1507846">
              <a:defRPr/>
            </a:pPr>
            <a:r>
              <a:rPr lang="en-US" sz="2500" b="1" dirty="0">
                <a:solidFill>
                  <a:prstClr val="black"/>
                </a:solidFill>
                <a:latin typeface="+mj-lt"/>
              </a:rPr>
              <a:t>**New</a:t>
            </a:r>
            <a:r>
              <a:rPr lang="en-US" sz="2300" b="1" dirty="0">
                <a:solidFill>
                  <a:prstClr val="black"/>
                </a:solidFill>
                <a:latin typeface="+mj-lt"/>
              </a:rPr>
              <a:t> </a:t>
            </a:r>
            <a:r>
              <a:rPr lang="en-US" sz="2500" b="1" dirty="0">
                <a:solidFill>
                  <a:prstClr val="black"/>
                </a:solidFill>
                <a:latin typeface="+mj-lt"/>
              </a:rPr>
              <a:t>updates**</a:t>
            </a:r>
            <a:endParaRPr lang="en-US" sz="2500" b="1" dirty="0">
              <a:solidFill>
                <a:prstClr val="black"/>
              </a:solidFill>
              <a:latin typeface="+mj-lt"/>
              <a:hlinkClick r:id="rId6"/>
            </a:endParaRPr>
          </a:p>
          <a:p>
            <a:pPr defTabSz="1507846">
              <a:defRPr/>
            </a:pPr>
            <a:endParaRPr lang="en-US" sz="2500" dirty="0">
              <a:solidFill>
                <a:prstClr val="black"/>
              </a:solidFill>
              <a:latin typeface="+mj-lt"/>
              <a:hlinkClick r:id="" action="ppaction://noaction"/>
            </a:endParaRPr>
          </a:p>
          <a:p>
            <a:pPr algn="ctr" defTabSz="1507846">
              <a:defRPr/>
            </a:pPr>
            <a:r>
              <a:rPr lang="en-US" sz="2500" b="1" dirty="0">
                <a:solidFill>
                  <a:prstClr val="black"/>
                </a:solidFill>
                <a:latin typeface="+mj-lt"/>
                <a:hlinkClick r:id="" action="ppaction://noaction"/>
              </a:rPr>
              <a:t>https://dmh.lacounty.gov/court-programs/</a:t>
            </a:r>
            <a:endParaRPr lang="en-US" sz="2500" b="1" dirty="0">
              <a:solidFill>
                <a:prstClr val="black"/>
              </a:solidFill>
              <a:latin typeface="+mj-lt"/>
            </a:endParaRPr>
          </a:p>
        </p:txBody>
      </p:sp>
      <p:pic>
        <p:nvPicPr>
          <p:cNvPr id="3" name="Picture 2" descr="Media Kit - Department of Mental Health">
            <a:extLst>
              <a:ext uri="{FF2B5EF4-FFF2-40B4-BE49-F238E27FC236}">
                <a16:creationId xmlns:a16="http://schemas.microsoft.com/office/drawing/2014/main" id="{50AA9E9D-F91E-0571-736F-4D7E8EDFF57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20580" y="8533689"/>
            <a:ext cx="6204763" cy="2444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A2D9DF-3210-F399-7563-E6EC2B6F726A}"/>
              </a:ext>
            </a:extLst>
          </p:cNvPr>
          <p:cNvSpPr>
            <a:spLocks noGrp="1"/>
          </p:cNvSpPr>
          <p:nvPr>
            <p:ph type="title"/>
          </p:nvPr>
        </p:nvSpPr>
        <p:spPr>
          <a:xfrm>
            <a:off x="420624" y="338328"/>
            <a:ext cx="18166860" cy="1862048"/>
          </a:xfrm>
        </p:spPr>
        <p:txBody>
          <a:bodyPr vert="horz"/>
          <a:lstStyle/>
          <a:p>
            <a:r>
              <a:rPr lang="en-US" spc="-81" dirty="0">
                <a:solidFill>
                  <a:srgbClr val="C00000"/>
                </a:solidFill>
                <a:latin typeface="Montserrat ExtraBold" pitchFamily="2" charset="0"/>
              </a:rPr>
              <a:t>CARE</a:t>
            </a:r>
            <a:r>
              <a:rPr lang="en-US" spc="-81" dirty="0">
                <a:solidFill>
                  <a:srgbClr val="002060"/>
                </a:solidFill>
              </a:rPr>
              <a:t> </a:t>
            </a:r>
            <a:r>
              <a:rPr lang="en-US" spc="-81" dirty="0">
                <a:solidFill>
                  <a:srgbClr val="002060"/>
                </a:solidFill>
                <a:latin typeface="+mj-lt"/>
              </a:rPr>
              <a:t>Court: </a:t>
            </a:r>
            <a:r>
              <a:rPr lang="en-US" sz="6000" b="1" spc="16" dirty="0">
                <a:solidFill>
                  <a:srgbClr val="002060"/>
                </a:solidFill>
                <a:latin typeface="Montserrat" panose="00000500000000000000" pitchFamily="2" charset="0"/>
                <a:cs typeface="Tahoma"/>
              </a:rPr>
              <a:t>Referral Information &amp; Links</a:t>
            </a:r>
            <a:br>
              <a:rPr lang="en-US" sz="6000" b="1" spc="16" dirty="0">
                <a:solidFill>
                  <a:srgbClr val="002060"/>
                </a:solidFill>
                <a:latin typeface="Montserrat" panose="00000500000000000000" pitchFamily="2" charset="0"/>
                <a:cs typeface="Tahoma"/>
              </a:rPr>
            </a:br>
            <a:endParaRPr lang="en-US" dirty="0"/>
          </a:p>
        </p:txBody>
      </p:sp>
      <p:sp>
        <p:nvSpPr>
          <p:cNvPr id="15" name="Slide Number Placeholder 16">
            <a:extLst>
              <a:ext uri="{FF2B5EF4-FFF2-40B4-BE49-F238E27FC236}">
                <a16:creationId xmlns:a16="http://schemas.microsoft.com/office/drawing/2014/main" id="{E13C6758-C449-43BA-D953-74276A8E18D3}"/>
              </a:ext>
            </a:extLst>
          </p:cNvPr>
          <p:cNvSpPr>
            <a:spLocks noGrp="1"/>
          </p:cNvSpPr>
          <p:nvPr>
            <p:ph type="sldNum" sz="quarter" idx="4"/>
          </p:nvPr>
        </p:nvSpPr>
        <p:spPr>
          <a:xfrm>
            <a:off x="15233286" y="10810598"/>
            <a:ext cx="4724068" cy="330093"/>
          </a:xfrm>
        </p:spPr>
        <p:txBody>
          <a:bodyPr/>
          <a:lstStyle/>
          <a:p>
            <a:pPr marL="38098" defTabSz="914357">
              <a:spcBef>
                <a:spcPts val="125"/>
              </a:spcBef>
            </a:pPr>
            <a:r>
              <a:rPr lang="en-US" sz="1600" b="1" spc="-101" dirty="0">
                <a:solidFill>
                  <a:srgbClr val="002060"/>
                </a:solidFill>
                <a:latin typeface="Montserrat"/>
              </a:rPr>
              <a:t>LA County </a:t>
            </a:r>
            <a:r>
              <a:rPr lang="en-US" sz="1600" b="1" spc="-101" dirty="0">
                <a:solidFill>
                  <a:srgbClr val="C5393F"/>
                </a:solidFill>
                <a:latin typeface="Montserrat ExtraBold" pitchFamily="2" charset="0"/>
              </a:rPr>
              <a:t>CARE</a:t>
            </a:r>
            <a:r>
              <a:rPr lang="en-US" sz="1600" b="1" spc="-101" dirty="0">
                <a:solidFill>
                  <a:prstClr val="black"/>
                </a:solidFill>
                <a:latin typeface="Montserrat"/>
              </a:rPr>
              <a:t> </a:t>
            </a:r>
            <a:r>
              <a:rPr lang="en-US" sz="1600" b="1" spc="-101" dirty="0">
                <a:solidFill>
                  <a:srgbClr val="002060"/>
                </a:solidFill>
                <a:latin typeface="Montserrat"/>
              </a:rPr>
              <a:t>Court </a:t>
            </a:r>
            <a:r>
              <a:rPr lang="en-US" sz="1600" b="1" spc="-101" dirty="0">
                <a:solidFill>
                  <a:prstClr val="black"/>
                </a:solidFill>
                <a:latin typeface="Montserrat"/>
              </a:rPr>
              <a:t> </a:t>
            </a:r>
            <a:r>
              <a:rPr lang="en-US" sz="1801" spc="-101" dirty="0">
                <a:solidFill>
                  <a:prstClr val="black"/>
                </a:solidFill>
                <a:latin typeface="Montserrat"/>
              </a:rPr>
              <a:t>|  </a:t>
            </a:r>
            <a:fld id="{81D60167-4931-47E6-BA6A-407CBD079E47}" type="slidenum">
              <a:rPr lang="en-US" sz="1801" spc="-106">
                <a:solidFill>
                  <a:srgbClr val="101130"/>
                </a:solidFill>
                <a:latin typeface="Montserrat"/>
              </a:rPr>
              <a:pPr marL="38098" defTabSz="914357">
                <a:spcBef>
                  <a:spcPts val="125"/>
                </a:spcBef>
              </a:pPr>
              <a:t>9</a:t>
            </a:fld>
            <a:endParaRPr lang="en-US" sz="1801" spc="-74" dirty="0">
              <a:solidFill>
                <a:srgbClr val="101130"/>
              </a:solidFill>
              <a:latin typeface="Montserrat"/>
            </a:endParaRPr>
          </a:p>
        </p:txBody>
      </p:sp>
    </p:spTree>
    <p:extLst>
      <p:ext uri="{BB962C8B-B14F-4D97-AF65-F5344CB8AC3E}">
        <p14:creationId xmlns:p14="http://schemas.microsoft.com/office/powerpoint/2010/main" val="2565342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ontserra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000" dirty="0" smtClean="0">
            <a:latin typeface="+mj-lt"/>
          </a:defRPr>
        </a:defPPr>
      </a:lstStyle>
    </a:txDef>
  </a:objectDefaults>
  <a:extraClrSchemeLst/>
  <a:extLst>
    <a:ext uri="{05A4C25C-085E-4340-85A3-A5531E510DB2}">
      <thm15:themeFamily xmlns:thm15="http://schemas.microsoft.com/office/thememl/2012/main" name="CEO.potx" id="{F266EC06-21C0-43EC-8E70-93BB4EF743EB}" vid="{7FFA6994-9439-4320-B2F5-60CA7ECA3D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edb40-a80b-4dd2-87d2-3e8ac704be78">
      <Terms xmlns="http://schemas.microsoft.com/office/infopath/2007/PartnerControls"/>
    </lcf76f155ced4ddcb4097134ff3c332f>
    <TaxCatchAll xmlns="bf2920f7-6e42-4ee3-9f3f-c94b7af73a2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70D407186994489A281E3F6A0D494B" ma:contentTypeVersion="15" ma:contentTypeDescription="Create a new document." ma:contentTypeScope="" ma:versionID="b5499060705e7fb0eabe9c7b8d348827">
  <xsd:schema xmlns:xsd="http://www.w3.org/2001/XMLSchema" xmlns:xs="http://www.w3.org/2001/XMLSchema" xmlns:p="http://schemas.microsoft.com/office/2006/metadata/properties" xmlns:ns2="fc5edb40-a80b-4dd2-87d2-3e8ac704be78" xmlns:ns3="1ee7771b-9c35-4a60-80a7-2beb95a7198d" xmlns:ns4="bf2920f7-6e42-4ee3-9f3f-c94b7af73a2a" targetNamespace="http://schemas.microsoft.com/office/2006/metadata/properties" ma:root="true" ma:fieldsID="636aa9d5421bd905b48cd71507202d1e" ns2:_="" ns3:_="" ns4:_="">
    <xsd:import namespace="fc5edb40-a80b-4dd2-87d2-3e8ac704be78"/>
    <xsd:import namespace="1ee7771b-9c35-4a60-80a7-2beb95a7198d"/>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db40-a80b-4dd2-87d2-3e8ac704be7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7771b-9c35-4a60-80a7-2beb95a7198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8b68aee-045b-4524-b1cd-d404246d432f}" ma:internalName="TaxCatchAll" ma:showField="CatchAllData" ma:web="f08ce2cd-2ca4-40c4-8584-74580fd401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B993B-F626-48D4-A88F-BADC74DC30BC}">
  <ds:schemaRefs>
    <ds:schemaRef ds:uri="http://schemas.microsoft.com/sharepoint/v3/contenttype/forms"/>
  </ds:schemaRefs>
</ds:datastoreItem>
</file>

<file path=customXml/itemProps2.xml><?xml version="1.0" encoding="utf-8"?>
<ds:datastoreItem xmlns:ds="http://schemas.openxmlformats.org/officeDocument/2006/customXml" ds:itemID="{CCAFEE54-DF02-4D5D-879E-48C2F1C50320}">
  <ds:schemaRefs>
    <ds:schemaRef ds:uri="http://purl.org/dc/terms/"/>
    <ds:schemaRef ds:uri="bf2920f7-6e42-4ee3-9f3f-c94b7af73a2a"/>
    <ds:schemaRef ds:uri="http://schemas.microsoft.com/office/2006/documentManagement/types"/>
    <ds:schemaRef ds:uri="1ee7771b-9c35-4a60-80a7-2beb95a7198d"/>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c5edb40-a80b-4dd2-87d2-3e8ac704be78"/>
    <ds:schemaRef ds:uri="http://www.w3.org/XML/1998/namespace"/>
    <ds:schemaRef ds:uri="http://purl.org/dc/dcmitype/"/>
  </ds:schemaRefs>
</ds:datastoreItem>
</file>

<file path=customXml/itemProps3.xml><?xml version="1.0" encoding="utf-8"?>
<ds:datastoreItem xmlns:ds="http://schemas.openxmlformats.org/officeDocument/2006/customXml" ds:itemID="{B30A25F9-3570-4973-AF4C-E7024AA73471}">
  <ds:schemaRefs>
    <ds:schemaRef ds:uri="1ee7771b-9c35-4a60-80a7-2beb95a7198d"/>
    <ds:schemaRef ds:uri="bf2920f7-6e42-4ee3-9f3f-c94b7af73a2a"/>
    <ds:schemaRef ds:uri="fc5edb40-a80b-4dd2-87d2-3e8ac704be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CEO</Template>
  <TotalTime>5666</TotalTime>
  <Words>1518</Words>
  <Application>Microsoft Office PowerPoint</Application>
  <PresentationFormat>Custom</PresentationFormat>
  <Paragraphs>202</Paragraphs>
  <Slides>18</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Montserrat</vt:lpstr>
      <vt:lpstr>Montserrat Black</vt:lpstr>
      <vt:lpstr>Montserrat ExtraBold</vt:lpstr>
      <vt:lpstr>Verdana</vt:lpstr>
      <vt:lpstr>Office Theme</vt:lpstr>
      <vt:lpstr>think-cell Slide</vt:lpstr>
      <vt:lpstr>PowerPoint Presentation</vt:lpstr>
      <vt:lpstr>What is CARE Court?</vt:lpstr>
      <vt:lpstr>CARE Court in LA County</vt:lpstr>
      <vt:lpstr>CARE Court in LA County, cont’d</vt:lpstr>
      <vt:lpstr>Program Eligibility </vt:lpstr>
      <vt:lpstr>Possible Referral Entry Points</vt:lpstr>
      <vt:lpstr>Filing a Petition</vt:lpstr>
      <vt:lpstr>Efiling of Court Documents </vt:lpstr>
      <vt:lpstr>CARE Court: Referral Information &amp; Links </vt:lpstr>
      <vt:lpstr>CARE Court: Referral Information &amp; Links, cont’d </vt:lpstr>
      <vt:lpstr>PowerPoint Presentation</vt:lpstr>
      <vt:lpstr>What Is In A CARE Agreement/Plan?</vt:lpstr>
      <vt:lpstr>What Is In A CARE Agreement/Plan? (Housing) </vt:lpstr>
      <vt:lpstr>CARE Court: Equity in Access with Technology</vt:lpstr>
      <vt:lpstr>CARE Court: Equity in Access with Technology, cont. </vt:lpstr>
      <vt:lpstr>CARE Court: Access and Technology </vt:lpstr>
      <vt:lpstr>What Other DMH Programs Are Available?</vt:lpstr>
      <vt:lpstr>HELP for a community member does not have to wait—please share the info below—available now…</vt:lpstr>
    </vt:vector>
  </TitlesOfParts>
  <Company>County of Los Angeles Chief Executive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Court</dc:title>
  <dc:creator>Jean Ho</dc:creator>
  <cp:lastModifiedBy>Jennifer Hunt</cp:lastModifiedBy>
  <cp:revision>17</cp:revision>
  <cp:lastPrinted>2023-06-07T02:09:42Z</cp:lastPrinted>
  <dcterms:created xsi:type="dcterms:W3CDTF">2023-05-28T00:50:15Z</dcterms:created>
  <dcterms:modified xsi:type="dcterms:W3CDTF">2023-10-11T04:03:52Z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2022-05-19T00:00:00Z</vt:filetime>
  </property>
  <property fmtid="{D5CDD505-2E9C-101B-9397-08002B2CF9AE}" pid="3" name="Creator">
    <vt:lpwstr>Adobe InDesign 17.2 (Macintosh)</vt:lpwstr>
  </property>
  <property fmtid="{D5CDD505-2E9C-101B-9397-08002B2CF9AE}" pid="4" name="LastSaved">
    <vt:filetime>2022-05-24T00:00:00Z</vt:filetime>
  </property>
  <property fmtid="{D5CDD505-2E9C-101B-9397-08002B2CF9AE}" pid="5" name="ContentTypeId">
    <vt:lpwstr>0x010100D070D407186994489A281E3F6A0D494B</vt:lpwstr>
  </property>
  <property fmtid="{D5CDD505-2E9C-101B-9397-08002B2CF9AE}" pid="6" name="MediaServiceImageTags">
    <vt:lpwstr/>
  </property>
  <property fmtid="{D5CDD505-2E9C-101B-9397-08002B2CF9AE}" pid="7" name="_NewReviewCycle">
    <vt:lpwstr/>
  </property>
  <property fmtid="{D5CDD505-2E9C-101B-9397-08002B2CF9AE}" pid="8" name="_AdHocReviewCycleID">
    <vt:i4>-686707768</vt:i4>
  </property>
  <property fmtid="{D5CDD505-2E9C-101B-9397-08002B2CF9AE}" pid="9" name="_EmailSubject">
    <vt:lpwstr>Speaking at CAALAC luncheon October 12</vt:lpwstr>
  </property>
  <property fmtid="{D5CDD505-2E9C-101B-9397-08002B2CF9AE}" pid="10" name="_AuthorEmail">
    <vt:lpwstr>JMHunt@dmh.lacounty.gov</vt:lpwstr>
  </property>
  <property fmtid="{D5CDD505-2E9C-101B-9397-08002B2CF9AE}" pid="11" name="_AuthorEmailDisplayName">
    <vt:lpwstr>Jennifer Hunt</vt:lpwstr>
  </property>
</Properties>
</file>